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147478977" r:id="rId2"/>
    <p:sldId id="2147478980" r:id="rId3"/>
    <p:sldId id="2147478979" r:id="rId4"/>
    <p:sldId id="2147478981" r:id="rId5"/>
    <p:sldId id="2147478982" r:id="rId6"/>
    <p:sldId id="2147478983" r:id="rId7"/>
    <p:sldId id="2147478984" r:id="rId8"/>
    <p:sldId id="2147478978" r:id="rId9"/>
    <p:sldId id="2147478985" r:id="rId10"/>
    <p:sldId id="2147478986" r:id="rId11"/>
    <p:sldId id="2147478987" r:id="rId12"/>
    <p:sldId id="2147478988" r:id="rId13"/>
    <p:sldId id="2147478989" r:id="rId14"/>
    <p:sldId id="2147478990" r:id="rId15"/>
    <p:sldId id="2147478991" r:id="rId16"/>
    <p:sldId id="2147478992" r:id="rId17"/>
    <p:sldId id="2147478993" r:id="rId18"/>
    <p:sldId id="2147478994" r:id="rId19"/>
    <p:sldId id="2147478995" r:id="rId20"/>
    <p:sldId id="2147478996" r:id="rId21"/>
    <p:sldId id="2147478997" r:id="rId22"/>
    <p:sldId id="2147478998" r:id="rId23"/>
    <p:sldId id="2147478999" r:id="rId24"/>
    <p:sldId id="2147479012" r:id="rId25"/>
    <p:sldId id="2147479000" r:id="rId26"/>
    <p:sldId id="2147479001" r:id="rId27"/>
    <p:sldId id="2147479011" r:id="rId28"/>
    <p:sldId id="2147479002" r:id="rId29"/>
    <p:sldId id="2147479003" r:id="rId30"/>
    <p:sldId id="2147479004" r:id="rId31"/>
    <p:sldId id="2147479005" r:id="rId32"/>
    <p:sldId id="2147479006" r:id="rId33"/>
    <p:sldId id="2147479007" r:id="rId34"/>
    <p:sldId id="2147479008" r:id="rId35"/>
    <p:sldId id="2147479009" r:id="rId36"/>
    <p:sldId id="2147479010" r:id="rId3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12C27-A48B-4EBF-9F2E-2AE31EEFE23C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CO"/>
        </a:p>
      </dgm:t>
    </dgm:pt>
    <dgm:pt modelId="{63A105A3-E939-49FA-9764-D8CD6A2AAA01}">
      <dgm:prSet phldrT="[Texto]" custT="1"/>
      <dgm:spPr/>
      <dgm:t>
        <a:bodyPr/>
        <a:lstStyle/>
        <a:p>
          <a:r>
            <a:rPr lang="es-CO" sz="1800" dirty="0"/>
            <a:t>Reportar inmediatamente el accidente de trabajo  a su jefe inmediato (Ingeniero de proyectos, director operativo, Superior, y/o </a:t>
          </a:r>
          <a:r>
            <a:rPr lang="es-CO" sz="1800" dirty="0" err="1"/>
            <a:t>Area</a:t>
          </a:r>
          <a:r>
            <a:rPr lang="es-CO" sz="1800" dirty="0"/>
            <a:t> HSE)</a:t>
          </a:r>
        </a:p>
      </dgm:t>
    </dgm:pt>
    <dgm:pt modelId="{C7A0406E-A5ED-4318-9647-63B94330520B}" type="parTrans" cxnId="{46EA0DF0-67F4-4E9A-89D7-FEEF92E3591D}">
      <dgm:prSet/>
      <dgm:spPr/>
      <dgm:t>
        <a:bodyPr/>
        <a:lstStyle/>
        <a:p>
          <a:endParaRPr lang="es-CO"/>
        </a:p>
      </dgm:t>
    </dgm:pt>
    <dgm:pt modelId="{C29C6632-C109-4452-B773-1D8A8FA66DE0}" type="sibTrans" cxnId="{46EA0DF0-67F4-4E9A-89D7-FEEF92E3591D}">
      <dgm:prSet/>
      <dgm:spPr/>
      <dgm:t>
        <a:bodyPr/>
        <a:lstStyle/>
        <a:p>
          <a:endParaRPr lang="es-CO"/>
        </a:p>
      </dgm:t>
    </dgm:pt>
    <dgm:pt modelId="{C1471967-0C94-4A2F-9C81-3F0035E8A56B}">
      <dgm:prSet phldrT="[Texto]" custT="1"/>
      <dgm:spPr/>
      <dgm:t>
        <a:bodyPr/>
        <a:lstStyle/>
        <a:p>
          <a:r>
            <a:rPr lang="es-CO" sz="1800" dirty="0"/>
            <a:t>Dirigirse al centro de atención mas cercano indicado por su jefe inmediato. </a:t>
          </a:r>
        </a:p>
      </dgm:t>
    </dgm:pt>
    <dgm:pt modelId="{F5E9C596-346C-4B13-A572-D6E1B8E0D213}" type="parTrans" cxnId="{522B7AA8-05B3-47C9-9534-B43948B9728C}">
      <dgm:prSet/>
      <dgm:spPr/>
      <dgm:t>
        <a:bodyPr/>
        <a:lstStyle/>
        <a:p>
          <a:endParaRPr lang="es-CO"/>
        </a:p>
      </dgm:t>
    </dgm:pt>
    <dgm:pt modelId="{A3D732AF-1148-4BB0-9D2D-40FCA378F30B}" type="sibTrans" cxnId="{522B7AA8-05B3-47C9-9534-B43948B9728C}">
      <dgm:prSet/>
      <dgm:spPr/>
      <dgm:t>
        <a:bodyPr/>
        <a:lstStyle/>
        <a:p>
          <a:endParaRPr lang="es-CO"/>
        </a:p>
      </dgm:t>
    </dgm:pt>
    <dgm:pt modelId="{A100B6E9-FEE5-4829-B7F6-C860A558FC47}">
      <dgm:prSet custT="1"/>
      <dgm:spPr/>
      <dgm:t>
        <a:bodyPr/>
        <a:lstStyle/>
        <a:p>
          <a:r>
            <a:rPr lang="es-CO" sz="1800" dirty="0"/>
            <a:t>Entrega de Incapacidad al Departamento de Recursos Humanos, dicha incapacidad  debe estar legible y tipo de incapacidad: accidente de trabajo </a:t>
          </a:r>
        </a:p>
      </dgm:t>
    </dgm:pt>
    <dgm:pt modelId="{B6D337B3-5D68-429D-8379-A3A6BB4C3D30}" type="parTrans" cxnId="{EEB2A5D4-488F-4867-AD1A-5A4A6195D437}">
      <dgm:prSet/>
      <dgm:spPr/>
      <dgm:t>
        <a:bodyPr/>
        <a:lstStyle/>
        <a:p>
          <a:endParaRPr lang="es-CO"/>
        </a:p>
      </dgm:t>
    </dgm:pt>
    <dgm:pt modelId="{1B498ACE-6B60-4043-9BF7-8DB37E50F625}" type="sibTrans" cxnId="{EEB2A5D4-488F-4867-AD1A-5A4A6195D437}">
      <dgm:prSet/>
      <dgm:spPr/>
      <dgm:t>
        <a:bodyPr/>
        <a:lstStyle/>
        <a:p>
          <a:endParaRPr lang="es-CO"/>
        </a:p>
      </dgm:t>
    </dgm:pt>
    <dgm:pt modelId="{FAF84C1C-0789-475F-B90E-E230FD34E4B6}" type="pres">
      <dgm:prSet presAssocID="{84C12C27-A48B-4EBF-9F2E-2AE31EEFE23C}" presName="linear" presStyleCnt="0">
        <dgm:presLayoutVars>
          <dgm:dir/>
          <dgm:animLvl val="lvl"/>
          <dgm:resizeHandles val="exact"/>
        </dgm:presLayoutVars>
      </dgm:prSet>
      <dgm:spPr/>
    </dgm:pt>
    <dgm:pt modelId="{8288C0A2-59F7-4EA0-AC67-DEC65A50B9D1}" type="pres">
      <dgm:prSet presAssocID="{63A105A3-E939-49FA-9764-D8CD6A2AAA01}" presName="parentLin" presStyleCnt="0"/>
      <dgm:spPr/>
    </dgm:pt>
    <dgm:pt modelId="{5FED06C2-1B39-41BE-B297-CFECE2A51ED8}" type="pres">
      <dgm:prSet presAssocID="{63A105A3-E939-49FA-9764-D8CD6A2AAA01}" presName="parentLeftMargin" presStyleLbl="node1" presStyleIdx="0" presStyleCnt="3"/>
      <dgm:spPr/>
    </dgm:pt>
    <dgm:pt modelId="{50A5C5A2-3C85-42FE-A8A7-E8178AA8AAF0}" type="pres">
      <dgm:prSet presAssocID="{63A105A3-E939-49FA-9764-D8CD6A2AAA01}" presName="parentText" presStyleLbl="node1" presStyleIdx="0" presStyleCnt="3" custScaleX="141070" custScaleY="313132">
        <dgm:presLayoutVars>
          <dgm:chMax val="0"/>
          <dgm:bulletEnabled val="1"/>
        </dgm:presLayoutVars>
      </dgm:prSet>
      <dgm:spPr/>
    </dgm:pt>
    <dgm:pt modelId="{2D15D397-6783-4DDC-8BC3-0537CD118093}" type="pres">
      <dgm:prSet presAssocID="{63A105A3-E939-49FA-9764-D8CD6A2AAA01}" presName="negativeSpace" presStyleCnt="0"/>
      <dgm:spPr/>
    </dgm:pt>
    <dgm:pt modelId="{991F6C74-75BD-4B7D-8C48-37AD165A9151}" type="pres">
      <dgm:prSet presAssocID="{63A105A3-E939-49FA-9764-D8CD6A2AAA01}" presName="childText" presStyleLbl="conFgAcc1" presStyleIdx="0" presStyleCnt="3">
        <dgm:presLayoutVars>
          <dgm:bulletEnabled val="1"/>
        </dgm:presLayoutVars>
      </dgm:prSet>
      <dgm:spPr/>
    </dgm:pt>
    <dgm:pt modelId="{B6518311-E8F7-4830-A329-9690BEC0D85F}" type="pres">
      <dgm:prSet presAssocID="{C29C6632-C109-4452-B773-1D8A8FA66DE0}" presName="spaceBetweenRectangles" presStyleCnt="0"/>
      <dgm:spPr/>
    </dgm:pt>
    <dgm:pt modelId="{0FED6DAD-7E0E-42EA-AE13-713B0D02D217}" type="pres">
      <dgm:prSet presAssocID="{C1471967-0C94-4A2F-9C81-3F0035E8A56B}" presName="parentLin" presStyleCnt="0"/>
      <dgm:spPr/>
    </dgm:pt>
    <dgm:pt modelId="{A55257E4-9519-453F-BA9B-DD5ECC2B80A8}" type="pres">
      <dgm:prSet presAssocID="{C1471967-0C94-4A2F-9C81-3F0035E8A56B}" presName="parentLeftMargin" presStyleLbl="node1" presStyleIdx="0" presStyleCnt="3"/>
      <dgm:spPr/>
    </dgm:pt>
    <dgm:pt modelId="{BFA5EC57-0F17-4E95-9445-02AD67FC2B68}" type="pres">
      <dgm:prSet presAssocID="{C1471967-0C94-4A2F-9C81-3F0035E8A56B}" presName="parentText" presStyleLbl="node1" presStyleIdx="1" presStyleCnt="3" custScaleX="141070" custScaleY="214539">
        <dgm:presLayoutVars>
          <dgm:chMax val="0"/>
          <dgm:bulletEnabled val="1"/>
        </dgm:presLayoutVars>
      </dgm:prSet>
      <dgm:spPr/>
    </dgm:pt>
    <dgm:pt modelId="{1232F482-667C-470B-854E-FC0AB6234CE2}" type="pres">
      <dgm:prSet presAssocID="{C1471967-0C94-4A2F-9C81-3F0035E8A56B}" presName="negativeSpace" presStyleCnt="0"/>
      <dgm:spPr/>
    </dgm:pt>
    <dgm:pt modelId="{122EAD58-92EA-4918-AD57-8268604E9767}" type="pres">
      <dgm:prSet presAssocID="{C1471967-0C94-4A2F-9C81-3F0035E8A56B}" presName="childText" presStyleLbl="conFgAcc1" presStyleIdx="1" presStyleCnt="3">
        <dgm:presLayoutVars>
          <dgm:bulletEnabled val="1"/>
        </dgm:presLayoutVars>
      </dgm:prSet>
      <dgm:spPr/>
    </dgm:pt>
    <dgm:pt modelId="{DC5DE3DE-B4EE-40C3-89F8-26D2BE08C42A}" type="pres">
      <dgm:prSet presAssocID="{A3D732AF-1148-4BB0-9D2D-40FCA378F30B}" presName="spaceBetweenRectangles" presStyleCnt="0"/>
      <dgm:spPr/>
    </dgm:pt>
    <dgm:pt modelId="{7DFC4B5E-6194-4D55-BBD5-2308A302C43F}" type="pres">
      <dgm:prSet presAssocID="{A100B6E9-FEE5-4829-B7F6-C860A558FC47}" presName="parentLin" presStyleCnt="0"/>
      <dgm:spPr/>
    </dgm:pt>
    <dgm:pt modelId="{DC9757D1-2149-4937-9538-D566895E2E71}" type="pres">
      <dgm:prSet presAssocID="{A100B6E9-FEE5-4829-B7F6-C860A558FC47}" presName="parentLeftMargin" presStyleLbl="node1" presStyleIdx="1" presStyleCnt="3"/>
      <dgm:spPr/>
    </dgm:pt>
    <dgm:pt modelId="{5889420C-C346-4EE2-BB46-1A34CCDDAB6A}" type="pres">
      <dgm:prSet presAssocID="{A100B6E9-FEE5-4829-B7F6-C860A558FC47}" presName="parentText" presStyleLbl="node1" presStyleIdx="2" presStyleCnt="3" custScaleX="142857" custScaleY="301209" custLinFactNeighborX="-4508" custLinFactNeighborY="1819">
        <dgm:presLayoutVars>
          <dgm:chMax val="0"/>
          <dgm:bulletEnabled val="1"/>
        </dgm:presLayoutVars>
      </dgm:prSet>
      <dgm:spPr/>
    </dgm:pt>
    <dgm:pt modelId="{C84CAF22-AB0C-41CA-80F6-DD1E827D763D}" type="pres">
      <dgm:prSet presAssocID="{A100B6E9-FEE5-4829-B7F6-C860A558FC47}" presName="negativeSpace" presStyleCnt="0"/>
      <dgm:spPr/>
    </dgm:pt>
    <dgm:pt modelId="{E9882E5C-D8FF-4892-B413-359FD6D7D1A6}" type="pres">
      <dgm:prSet presAssocID="{A100B6E9-FEE5-4829-B7F6-C860A558FC4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449D87-3B15-4966-A3E8-512567666809}" type="presOf" srcId="{C1471967-0C94-4A2F-9C81-3F0035E8A56B}" destId="{A55257E4-9519-453F-BA9B-DD5ECC2B80A8}" srcOrd="0" destOrd="0" presId="urn:microsoft.com/office/officeart/2005/8/layout/list1"/>
    <dgm:cxn modelId="{54B1279F-FF04-4088-96CE-92D19EBA5671}" type="presOf" srcId="{63A105A3-E939-49FA-9764-D8CD6A2AAA01}" destId="{50A5C5A2-3C85-42FE-A8A7-E8178AA8AAF0}" srcOrd="1" destOrd="0" presId="urn:microsoft.com/office/officeart/2005/8/layout/list1"/>
    <dgm:cxn modelId="{D4F2BCA7-7DBC-4986-822A-6C411363173C}" type="presOf" srcId="{84C12C27-A48B-4EBF-9F2E-2AE31EEFE23C}" destId="{FAF84C1C-0789-475F-B90E-E230FD34E4B6}" srcOrd="0" destOrd="0" presId="urn:microsoft.com/office/officeart/2005/8/layout/list1"/>
    <dgm:cxn modelId="{522B7AA8-05B3-47C9-9534-B43948B9728C}" srcId="{84C12C27-A48B-4EBF-9F2E-2AE31EEFE23C}" destId="{C1471967-0C94-4A2F-9C81-3F0035E8A56B}" srcOrd="1" destOrd="0" parTransId="{F5E9C596-346C-4B13-A572-D6E1B8E0D213}" sibTransId="{A3D732AF-1148-4BB0-9D2D-40FCA378F30B}"/>
    <dgm:cxn modelId="{137C1AA9-7F03-41A6-86EE-37A47CA41AE4}" type="presOf" srcId="{A100B6E9-FEE5-4829-B7F6-C860A558FC47}" destId="{DC9757D1-2149-4937-9538-D566895E2E71}" srcOrd="0" destOrd="0" presId="urn:microsoft.com/office/officeart/2005/8/layout/list1"/>
    <dgm:cxn modelId="{118818BE-3BA3-4C91-9A4C-C7A13931B535}" type="presOf" srcId="{A100B6E9-FEE5-4829-B7F6-C860A558FC47}" destId="{5889420C-C346-4EE2-BB46-1A34CCDDAB6A}" srcOrd="1" destOrd="0" presId="urn:microsoft.com/office/officeart/2005/8/layout/list1"/>
    <dgm:cxn modelId="{EEB2A5D4-488F-4867-AD1A-5A4A6195D437}" srcId="{84C12C27-A48B-4EBF-9F2E-2AE31EEFE23C}" destId="{A100B6E9-FEE5-4829-B7F6-C860A558FC47}" srcOrd="2" destOrd="0" parTransId="{B6D337B3-5D68-429D-8379-A3A6BB4C3D30}" sibTransId="{1B498ACE-6B60-4043-9BF7-8DB37E50F625}"/>
    <dgm:cxn modelId="{46EA0DF0-67F4-4E9A-89D7-FEEF92E3591D}" srcId="{84C12C27-A48B-4EBF-9F2E-2AE31EEFE23C}" destId="{63A105A3-E939-49FA-9764-D8CD6A2AAA01}" srcOrd="0" destOrd="0" parTransId="{C7A0406E-A5ED-4318-9647-63B94330520B}" sibTransId="{C29C6632-C109-4452-B773-1D8A8FA66DE0}"/>
    <dgm:cxn modelId="{19AA0CF2-6096-4402-9731-D56919E5CB71}" type="presOf" srcId="{C1471967-0C94-4A2F-9C81-3F0035E8A56B}" destId="{BFA5EC57-0F17-4E95-9445-02AD67FC2B68}" srcOrd="1" destOrd="0" presId="urn:microsoft.com/office/officeart/2005/8/layout/list1"/>
    <dgm:cxn modelId="{CB2C01F9-457E-425B-83A4-99950E149D65}" type="presOf" srcId="{63A105A3-E939-49FA-9764-D8CD6A2AAA01}" destId="{5FED06C2-1B39-41BE-B297-CFECE2A51ED8}" srcOrd="0" destOrd="0" presId="urn:microsoft.com/office/officeart/2005/8/layout/list1"/>
    <dgm:cxn modelId="{89527A4A-4285-43A5-B0F6-298B62B20CCA}" type="presParOf" srcId="{FAF84C1C-0789-475F-B90E-E230FD34E4B6}" destId="{8288C0A2-59F7-4EA0-AC67-DEC65A50B9D1}" srcOrd="0" destOrd="0" presId="urn:microsoft.com/office/officeart/2005/8/layout/list1"/>
    <dgm:cxn modelId="{C6F9B899-B337-4EF3-B7C9-AC169C36B88F}" type="presParOf" srcId="{8288C0A2-59F7-4EA0-AC67-DEC65A50B9D1}" destId="{5FED06C2-1B39-41BE-B297-CFECE2A51ED8}" srcOrd="0" destOrd="0" presId="urn:microsoft.com/office/officeart/2005/8/layout/list1"/>
    <dgm:cxn modelId="{56A0B417-C34C-49AD-B51F-DF2712933A73}" type="presParOf" srcId="{8288C0A2-59F7-4EA0-AC67-DEC65A50B9D1}" destId="{50A5C5A2-3C85-42FE-A8A7-E8178AA8AAF0}" srcOrd="1" destOrd="0" presId="urn:microsoft.com/office/officeart/2005/8/layout/list1"/>
    <dgm:cxn modelId="{EA652203-10C0-4F7C-8928-36449D5AC47E}" type="presParOf" srcId="{FAF84C1C-0789-475F-B90E-E230FD34E4B6}" destId="{2D15D397-6783-4DDC-8BC3-0537CD118093}" srcOrd="1" destOrd="0" presId="urn:microsoft.com/office/officeart/2005/8/layout/list1"/>
    <dgm:cxn modelId="{A18E03C3-9468-4F47-A8E8-A9CB6559DDFD}" type="presParOf" srcId="{FAF84C1C-0789-475F-B90E-E230FD34E4B6}" destId="{991F6C74-75BD-4B7D-8C48-37AD165A9151}" srcOrd="2" destOrd="0" presId="urn:microsoft.com/office/officeart/2005/8/layout/list1"/>
    <dgm:cxn modelId="{FB030B6A-82AD-42A0-AC61-9ED46AC0476E}" type="presParOf" srcId="{FAF84C1C-0789-475F-B90E-E230FD34E4B6}" destId="{B6518311-E8F7-4830-A329-9690BEC0D85F}" srcOrd="3" destOrd="0" presId="urn:microsoft.com/office/officeart/2005/8/layout/list1"/>
    <dgm:cxn modelId="{3259A443-1FC4-424E-8C26-C06134FD8642}" type="presParOf" srcId="{FAF84C1C-0789-475F-B90E-E230FD34E4B6}" destId="{0FED6DAD-7E0E-42EA-AE13-713B0D02D217}" srcOrd="4" destOrd="0" presId="urn:microsoft.com/office/officeart/2005/8/layout/list1"/>
    <dgm:cxn modelId="{E82E11E9-FA94-43B2-AFCB-3A13983143B0}" type="presParOf" srcId="{0FED6DAD-7E0E-42EA-AE13-713B0D02D217}" destId="{A55257E4-9519-453F-BA9B-DD5ECC2B80A8}" srcOrd="0" destOrd="0" presId="urn:microsoft.com/office/officeart/2005/8/layout/list1"/>
    <dgm:cxn modelId="{0ED4868B-DDED-48E7-9D1C-94BD25AB0DA0}" type="presParOf" srcId="{0FED6DAD-7E0E-42EA-AE13-713B0D02D217}" destId="{BFA5EC57-0F17-4E95-9445-02AD67FC2B68}" srcOrd="1" destOrd="0" presId="urn:microsoft.com/office/officeart/2005/8/layout/list1"/>
    <dgm:cxn modelId="{4E011E6B-A091-4D4F-A874-73355AFB2330}" type="presParOf" srcId="{FAF84C1C-0789-475F-B90E-E230FD34E4B6}" destId="{1232F482-667C-470B-854E-FC0AB6234CE2}" srcOrd="5" destOrd="0" presId="urn:microsoft.com/office/officeart/2005/8/layout/list1"/>
    <dgm:cxn modelId="{12DA0A3F-F758-4855-8AEB-9CC7E232316B}" type="presParOf" srcId="{FAF84C1C-0789-475F-B90E-E230FD34E4B6}" destId="{122EAD58-92EA-4918-AD57-8268604E9767}" srcOrd="6" destOrd="0" presId="urn:microsoft.com/office/officeart/2005/8/layout/list1"/>
    <dgm:cxn modelId="{2349BD9E-BCA1-4541-9650-CFC06192A347}" type="presParOf" srcId="{FAF84C1C-0789-475F-B90E-E230FD34E4B6}" destId="{DC5DE3DE-B4EE-40C3-89F8-26D2BE08C42A}" srcOrd="7" destOrd="0" presId="urn:microsoft.com/office/officeart/2005/8/layout/list1"/>
    <dgm:cxn modelId="{FEBD789D-368D-46BD-B430-D1AC895AFEFC}" type="presParOf" srcId="{FAF84C1C-0789-475F-B90E-E230FD34E4B6}" destId="{7DFC4B5E-6194-4D55-BBD5-2308A302C43F}" srcOrd="8" destOrd="0" presId="urn:microsoft.com/office/officeart/2005/8/layout/list1"/>
    <dgm:cxn modelId="{BD0FC7D4-77F4-45E7-B298-0B61CFE9F37B}" type="presParOf" srcId="{7DFC4B5E-6194-4D55-BBD5-2308A302C43F}" destId="{DC9757D1-2149-4937-9538-D566895E2E71}" srcOrd="0" destOrd="0" presId="urn:microsoft.com/office/officeart/2005/8/layout/list1"/>
    <dgm:cxn modelId="{89A84A64-BBE1-44E9-B3B7-A00F96D3685C}" type="presParOf" srcId="{7DFC4B5E-6194-4D55-BBD5-2308A302C43F}" destId="{5889420C-C346-4EE2-BB46-1A34CCDDAB6A}" srcOrd="1" destOrd="0" presId="urn:microsoft.com/office/officeart/2005/8/layout/list1"/>
    <dgm:cxn modelId="{EBD1DCBB-D235-4B57-9B82-FC4620AED193}" type="presParOf" srcId="{FAF84C1C-0789-475F-B90E-E230FD34E4B6}" destId="{C84CAF22-AB0C-41CA-80F6-DD1E827D763D}" srcOrd="9" destOrd="0" presId="urn:microsoft.com/office/officeart/2005/8/layout/list1"/>
    <dgm:cxn modelId="{BE479899-09DD-4D61-B412-D12CAE376560}" type="presParOf" srcId="{FAF84C1C-0789-475F-B90E-E230FD34E4B6}" destId="{E9882E5C-D8FF-4892-B413-359FD6D7D1A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69E17A-7DF7-4DF0-906A-5BA1AC0109E9}" type="doc">
      <dgm:prSet loTypeId="urn:microsoft.com/office/officeart/2005/8/layout/chevron2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CO"/>
        </a:p>
      </dgm:t>
    </dgm:pt>
    <dgm:pt modelId="{792A24EE-6C8D-4278-A536-218F42DF1184}">
      <dgm:prSet phldrT="[Texto]"/>
      <dgm:spPr/>
      <dgm:t>
        <a:bodyPr/>
        <a:lstStyle/>
        <a:p>
          <a:r>
            <a:rPr lang="es-CO" b="1" dirty="0"/>
            <a:t>Reporte</a:t>
          </a:r>
          <a:r>
            <a:rPr lang="es-CO" dirty="0"/>
            <a:t> </a:t>
          </a:r>
        </a:p>
      </dgm:t>
    </dgm:pt>
    <dgm:pt modelId="{DFA00512-20D0-4E38-88B9-3C34A85B959F}" type="parTrans" cxnId="{2057FBEA-A586-486C-AC15-F4C600E84E51}">
      <dgm:prSet/>
      <dgm:spPr/>
      <dgm:t>
        <a:bodyPr/>
        <a:lstStyle/>
        <a:p>
          <a:endParaRPr lang="es-CO"/>
        </a:p>
      </dgm:t>
    </dgm:pt>
    <dgm:pt modelId="{F174DB13-EA9B-45A9-A7AF-8014C12413D2}" type="sibTrans" cxnId="{2057FBEA-A586-486C-AC15-F4C600E84E51}">
      <dgm:prSet/>
      <dgm:spPr/>
      <dgm:t>
        <a:bodyPr/>
        <a:lstStyle/>
        <a:p>
          <a:endParaRPr lang="es-CO"/>
        </a:p>
      </dgm:t>
    </dgm:pt>
    <dgm:pt modelId="{2E990F2B-60C0-4D19-80C6-7B30407A9C7E}">
      <dgm:prSet phldrT="[Texto]"/>
      <dgm:spPr/>
      <dgm:t>
        <a:bodyPr/>
        <a:lstStyle/>
        <a:p>
          <a:r>
            <a:rPr lang="es-CO" dirty="0"/>
            <a:t>Se debe reportar inmediatamente cualquier conducta de acoso laboral.</a:t>
          </a:r>
        </a:p>
      </dgm:t>
    </dgm:pt>
    <dgm:pt modelId="{526A196A-431D-4755-A1D6-2E5CF4DA8165}" type="parTrans" cxnId="{C165774B-876C-4EE8-A4F7-49C9D51FDF2E}">
      <dgm:prSet/>
      <dgm:spPr/>
      <dgm:t>
        <a:bodyPr/>
        <a:lstStyle/>
        <a:p>
          <a:endParaRPr lang="es-CO"/>
        </a:p>
      </dgm:t>
    </dgm:pt>
    <dgm:pt modelId="{A979B055-6D5F-46AC-949D-7C269A00CF39}" type="sibTrans" cxnId="{C165774B-876C-4EE8-A4F7-49C9D51FDF2E}">
      <dgm:prSet/>
      <dgm:spPr/>
      <dgm:t>
        <a:bodyPr/>
        <a:lstStyle/>
        <a:p>
          <a:endParaRPr lang="es-CO"/>
        </a:p>
      </dgm:t>
    </dgm:pt>
    <dgm:pt modelId="{EF765F95-F5DE-47C9-81FA-C16F31FE7E9C}">
      <dgm:prSet phldrT="[Texto]"/>
      <dgm:spPr/>
      <dgm:t>
        <a:bodyPr/>
        <a:lstStyle/>
        <a:p>
          <a:r>
            <a:rPr lang="es-CO" b="1" dirty="0"/>
            <a:t>Reunión</a:t>
          </a:r>
          <a:r>
            <a:rPr lang="es-CO" dirty="0"/>
            <a:t> </a:t>
          </a:r>
        </a:p>
      </dgm:t>
    </dgm:pt>
    <dgm:pt modelId="{36B112EA-115A-400D-A886-B1922881452B}" type="parTrans" cxnId="{78505150-FAFB-4FFD-A2CD-88AAD3AF3D06}">
      <dgm:prSet/>
      <dgm:spPr/>
      <dgm:t>
        <a:bodyPr/>
        <a:lstStyle/>
        <a:p>
          <a:endParaRPr lang="es-CO"/>
        </a:p>
      </dgm:t>
    </dgm:pt>
    <dgm:pt modelId="{8C8728A4-453B-431A-9C76-C03E2F2CCB0F}" type="sibTrans" cxnId="{78505150-FAFB-4FFD-A2CD-88AAD3AF3D06}">
      <dgm:prSet/>
      <dgm:spPr/>
      <dgm:t>
        <a:bodyPr/>
        <a:lstStyle/>
        <a:p>
          <a:endParaRPr lang="es-CO"/>
        </a:p>
      </dgm:t>
    </dgm:pt>
    <dgm:pt modelId="{26741CC7-F13F-408D-B53F-D936C7175DD7}">
      <dgm:prSet phldrT="[Texto]"/>
      <dgm:spPr/>
      <dgm:t>
        <a:bodyPr/>
        <a:lstStyle/>
        <a:p>
          <a:r>
            <a:rPr lang="es-CO" dirty="0"/>
            <a:t>El comité de convivencia se reunirá extraordinariamente para tratar el caso.  </a:t>
          </a:r>
        </a:p>
      </dgm:t>
    </dgm:pt>
    <dgm:pt modelId="{94B6D896-2CE0-421E-939B-5C359FB5A21A}" type="parTrans" cxnId="{B0798437-D89D-461B-AC99-BCAC52F36E1A}">
      <dgm:prSet/>
      <dgm:spPr/>
      <dgm:t>
        <a:bodyPr/>
        <a:lstStyle/>
        <a:p>
          <a:endParaRPr lang="es-CO"/>
        </a:p>
      </dgm:t>
    </dgm:pt>
    <dgm:pt modelId="{7C1DA03B-968C-46F3-9A39-EBA3B3C5BD05}" type="sibTrans" cxnId="{B0798437-D89D-461B-AC99-BCAC52F36E1A}">
      <dgm:prSet/>
      <dgm:spPr/>
      <dgm:t>
        <a:bodyPr/>
        <a:lstStyle/>
        <a:p>
          <a:endParaRPr lang="es-CO"/>
        </a:p>
      </dgm:t>
    </dgm:pt>
    <dgm:pt modelId="{520387E0-02D8-48F4-8175-91DEB3C8F075}">
      <dgm:prSet phldrT="[Texto]"/>
      <dgm:spPr/>
      <dgm:t>
        <a:bodyPr/>
        <a:lstStyle/>
        <a:p>
          <a:r>
            <a:rPr lang="es-CO" b="1" dirty="0"/>
            <a:t>Tratamiento</a:t>
          </a:r>
          <a:r>
            <a:rPr lang="es-CO" dirty="0"/>
            <a:t> </a:t>
          </a:r>
        </a:p>
      </dgm:t>
    </dgm:pt>
    <dgm:pt modelId="{902AF971-AE5F-4C0E-B440-306341C9CE73}" type="parTrans" cxnId="{37D50E60-F4B6-47D3-B857-BE311BF830A8}">
      <dgm:prSet/>
      <dgm:spPr/>
      <dgm:t>
        <a:bodyPr/>
        <a:lstStyle/>
        <a:p>
          <a:endParaRPr lang="es-CO"/>
        </a:p>
      </dgm:t>
    </dgm:pt>
    <dgm:pt modelId="{380AC302-3DA7-4B15-8774-A437A582CB19}" type="sibTrans" cxnId="{37D50E60-F4B6-47D3-B857-BE311BF830A8}">
      <dgm:prSet/>
      <dgm:spPr/>
      <dgm:t>
        <a:bodyPr/>
        <a:lstStyle/>
        <a:p>
          <a:endParaRPr lang="es-CO"/>
        </a:p>
      </dgm:t>
    </dgm:pt>
    <dgm:pt modelId="{C42CA3C2-F266-4041-B709-BD4E561E8F75}">
      <dgm:prSet phldrT="[Texto]"/>
      <dgm:spPr/>
      <dgm:t>
        <a:bodyPr/>
        <a:lstStyle/>
        <a:p>
          <a:r>
            <a:rPr lang="es-CO" dirty="0"/>
            <a:t>Recoger evidencia y llamado a las persona involucradas</a:t>
          </a:r>
        </a:p>
      </dgm:t>
    </dgm:pt>
    <dgm:pt modelId="{A3D4D173-3FD8-4377-A917-8760E33D03B5}" type="parTrans" cxnId="{326B2384-BFB1-4BEA-AAB7-018CB3B4204A}">
      <dgm:prSet/>
      <dgm:spPr/>
      <dgm:t>
        <a:bodyPr/>
        <a:lstStyle/>
        <a:p>
          <a:endParaRPr lang="es-CO"/>
        </a:p>
      </dgm:t>
    </dgm:pt>
    <dgm:pt modelId="{C9063FCD-CDCE-46FB-8C8B-C98897FAFA79}" type="sibTrans" cxnId="{326B2384-BFB1-4BEA-AAB7-018CB3B4204A}">
      <dgm:prSet/>
      <dgm:spPr/>
      <dgm:t>
        <a:bodyPr/>
        <a:lstStyle/>
        <a:p>
          <a:endParaRPr lang="es-CO"/>
        </a:p>
      </dgm:t>
    </dgm:pt>
    <dgm:pt modelId="{47E0CE32-7EB3-4A7D-9647-A9228FD54FF3}">
      <dgm:prSet/>
      <dgm:spPr/>
      <dgm:t>
        <a:bodyPr/>
        <a:lstStyle/>
        <a:p>
          <a:r>
            <a:rPr lang="es-CO" b="1" dirty="0"/>
            <a:t>Acciones</a:t>
          </a:r>
        </a:p>
      </dgm:t>
    </dgm:pt>
    <dgm:pt modelId="{DA6ED8ED-7D28-4D50-BE9E-6E45A68685B1}" type="parTrans" cxnId="{C5177D98-411A-4046-A80C-1605DB60B35A}">
      <dgm:prSet/>
      <dgm:spPr/>
      <dgm:t>
        <a:bodyPr/>
        <a:lstStyle/>
        <a:p>
          <a:endParaRPr lang="es-CO"/>
        </a:p>
      </dgm:t>
    </dgm:pt>
    <dgm:pt modelId="{CBEE3C52-72BA-42B2-8C28-CAD435F40402}" type="sibTrans" cxnId="{C5177D98-411A-4046-A80C-1605DB60B35A}">
      <dgm:prSet/>
      <dgm:spPr/>
      <dgm:t>
        <a:bodyPr/>
        <a:lstStyle/>
        <a:p>
          <a:endParaRPr lang="es-CO"/>
        </a:p>
      </dgm:t>
    </dgm:pt>
    <dgm:pt modelId="{22110055-E132-46D2-B1C1-AC411162D5A4}">
      <dgm:prSet/>
      <dgm:spPr/>
      <dgm:t>
        <a:bodyPr/>
        <a:lstStyle/>
        <a:p>
          <a:r>
            <a:rPr lang="es-CO" dirty="0"/>
            <a:t>Tomar acciones correctivas y preventivas </a:t>
          </a:r>
        </a:p>
      </dgm:t>
    </dgm:pt>
    <dgm:pt modelId="{8E23CDE8-66B1-40AE-96ED-B90C49879762}" type="parTrans" cxnId="{E6C941BE-B157-4046-8CAD-BBC16B8283EF}">
      <dgm:prSet/>
      <dgm:spPr/>
      <dgm:t>
        <a:bodyPr/>
        <a:lstStyle/>
        <a:p>
          <a:endParaRPr lang="es-CO"/>
        </a:p>
      </dgm:t>
    </dgm:pt>
    <dgm:pt modelId="{4FC7364A-4613-423A-BFD8-DE1865C2D8E9}" type="sibTrans" cxnId="{E6C941BE-B157-4046-8CAD-BBC16B8283EF}">
      <dgm:prSet/>
      <dgm:spPr/>
      <dgm:t>
        <a:bodyPr/>
        <a:lstStyle/>
        <a:p>
          <a:endParaRPr lang="es-CO"/>
        </a:p>
      </dgm:t>
    </dgm:pt>
    <dgm:pt modelId="{EE82FDBA-41B6-4577-8BCE-10170E3F9C9B}">
      <dgm:prSet/>
      <dgm:spPr/>
      <dgm:t>
        <a:bodyPr/>
        <a:lstStyle/>
        <a:p>
          <a:r>
            <a:rPr lang="es-CO" b="1" dirty="0"/>
            <a:t>Seguimiento</a:t>
          </a:r>
          <a:r>
            <a:rPr lang="es-CO" dirty="0"/>
            <a:t> </a:t>
          </a:r>
        </a:p>
      </dgm:t>
    </dgm:pt>
    <dgm:pt modelId="{5C188F85-D3E0-4292-9351-B855DD7BE679}" type="parTrans" cxnId="{9DBD158E-3ACF-407C-886A-2DCFA8F2A095}">
      <dgm:prSet/>
      <dgm:spPr/>
      <dgm:t>
        <a:bodyPr/>
        <a:lstStyle/>
        <a:p>
          <a:endParaRPr lang="es-CO"/>
        </a:p>
      </dgm:t>
    </dgm:pt>
    <dgm:pt modelId="{5255252B-90F9-4946-ACF6-AC33F1244509}" type="sibTrans" cxnId="{9DBD158E-3ACF-407C-886A-2DCFA8F2A095}">
      <dgm:prSet/>
      <dgm:spPr/>
      <dgm:t>
        <a:bodyPr/>
        <a:lstStyle/>
        <a:p>
          <a:endParaRPr lang="es-CO"/>
        </a:p>
      </dgm:t>
    </dgm:pt>
    <dgm:pt modelId="{0111568A-F7DD-4438-A45A-9FC66DAD8731}">
      <dgm:prSet/>
      <dgm:spPr/>
      <dgm:t>
        <a:bodyPr/>
        <a:lstStyle/>
        <a:p>
          <a:r>
            <a:rPr lang="es-CO" dirty="0"/>
            <a:t>Plan de acción y seguimiento de acciones </a:t>
          </a:r>
        </a:p>
      </dgm:t>
    </dgm:pt>
    <dgm:pt modelId="{F8C0E08C-7E01-466F-BE27-8066D0681A5C}" type="parTrans" cxnId="{AE064420-3A26-494C-B8B0-24055AC81B70}">
      <dgm:prSet/>
      <dgm:spPr/>
      <dgm:t>
        <a:bodyPr/>
        <a:lstStyle/>
        <a:p>
          <a:endParaRPr lang="es-CO"/>
        </a:p>
      </dgm:t>
    </dgm:pt>
    <dgm:pt modelId="{61F2B0BB-B341-463F-94FD-4194DDE1D61C}" type="sibTrans" cxnId="{AE064420-3A26-494C-B8B0-24055AC81B70}">
      <dgm:prSet/>
      <dgm:spPr/>
      <dgm:t>
        <a:bodyPr/>
        <a:lstStyle/>
        <a:p>
          <a:endParaRPr lang="es-CO"/>
        </a:p>
      </dgm:t>
    </dgm:pt>
    <dgm:pt modelId="{987C67BF-EE3B-43CA-AAD5-6310C80F7BF8}" type="pres">
      <dgm:prSet presAssocID="{9469E17A-7DF7-4DF0-906A-5BA1AC0109E9}" presName="linearFlow" presStyleCnt="0">
        <dgm:presLayoutVars>
          <dgm:dir/>
          <dgm:animLvl val="lvl"/>
          <dgm:resizeHandles val="exact"/>
        </dgm:presLayoutVars>
      </dgm:prSet>
      <dgm:spPr/>
    </dgm:pt>
    <dgm:pt modelId="{F4A14B0A-FFD4-44D8-850E-DC982353B41C}" type="pres">
      <dgm:prSet presAssocID="{792A24EE-6C8D-4278-A536-218F42DF1184}" presName="composite" presStyleCnt="0"/>
      <dgm:spPr/>
    </dgm:pt>
    <dgm:pt modelId="{2E1ACF29-9E15-486F-BF6E-08224F7EB584}" type="pres">
      <dgm:prSet presAssocID="{792A24EE-6C8D-4278-A536-218F42DF1184}" presName="parentText" presStyleLbl="alignNode1" presStyleIdx="0" presStyleCnt="5" custScaleX="238621">
        <dgm:presLayoutVars>
          <dgm:chMax val="1"/>
          <dgm:bulletEnabled val="1"/>
        </dgm:presLayoutVars>
      </dgm:prSet>
      <dgm:spPr/>
    </dgm:pt>
    <dgm:pt modelId="{E19E2EF1-540B-48CB-A8D2-9E348F6BF625}" type="pres">
      <dgm:prSet presAssocID="{792A24EE-6C8D-4278-A536-218F42DF1184}" presName="descendantText" presStyleLbl="alignAcc1" presStyleIdx="0" presStyleCnt="5" custScaleX="84707">
        <dgm:presLayoutVars>
          <dgm:bulletEnabled val="1"/>
        </dgm:presLayoutVars>
      </dgm:prSet>
      <dgm:spPr/>
    </dgm:pt>
    <dgm:pt modelId="{8B7A397C-0E21-441F-AF73-C4217A6996CD}" type="pres">
      <dgm:prSet presAssocID="{F174DB13-EA9B-45A9-A7AF-8014C12413D2}" presName="sp" presStyleCnt="0"/>
      <dgm:spPr/>
    </dgm:pt>
    <dgm:pt modelId="{C7A2BCE0-2195-4096-9FB1-3037453F6C33}" type="pres">
      <dgm:prSet presAssocID="{EF765F95-F5DE-47C9-81FA-C16F31FE7E9C}" presName="composite" presStyleCnt="0"/>
      <dgm:spPr/>
    </dgm:pt>
    <dgm:pt modelId="{A7BB69E9-9971-4432-9554-ADD5B052B809}" type="pres">
      <dgm:prSet presAssocID="{EF765F95-F5DE-47C9-81FA-C16F31FE7E9C}" presName="parentText" presStyleLbl="alignNode1" presStyleIdx="1" presStyleCnt="5" custScaleX="238621">
        <dgm:presLayoutVars>
          <dgm:chMax val="1"/>
          <dgm:bulletEnabled val="1"/>
        </dgm:presLayoutVars>
      </dgm:prSet>
      <dgm:spPr/>
    </dgm:pt>
    <dgm:pt modelId="{0A3E55EA-DAB3-4A94-BF4A-9385C628E856}" type="pres">
      <dgm:prSet presAssocID="{EF765F95-F5DE-47C9-81FA-C16F31FE7E9C}" presName="descendantText" presStyleLbl="alignAcc1" presStyleIdx="1" presStyleCnt="5" custScaleX="85843">
        <dgm:presLayoutVars>
          <dgm:bulletEnabled val="1"/>
        </dgm:presLayoutVars>
      </dgm:prSet>
      <dgm:spPr/>
    </dgm:pt>
    <dgm:pt modelId="{7A19B2FC-C014-4ACA-8BAE-E063240CDB3C}" type="pres">
      <dgm:prSet presAssocID="{8C8728A4-453B-431A-9C76-C03E2F2CCB0F}" presName="sp" presStyleCnt="0"/>
      <dgm:spPr/>
    </dgm:pt>
    <dgm:pt modelId="{5C1CE85A-4CDE-428B-94C0-0982F4461CE1}" type="pres">
      <dgm:prSet presAssocID="{520387E0-02D8-48F4-8175-91DEB3C8F075}" presName="composite" presStyleCnt="0"/>
      <dgm:spPr/>
    </dgm:pt>
    <dgm:pt modelId="{F3220BDB-3946-4159-A83B-56DDF3898CCD}" type="pres">
      <dgm:prSet presAssocID="{520387E0-02D8-48F4-8175-91DEB3C8F075}" presName="parentText" presStyleLbl="alignNode1" presStyleIdx="2" presStyleCnt="5" custScaleX="238621">
        <dgm:presLayoutVars>
          <dgm:chMax val="1"/>
          <dgm:bulletEnabled val="1"/>
        </dgm:presLayoutVars>
      </dgm:prSet>
      <dgm:spPr/>
    </dgm:pt>
    <dgm:pt modelId="{23CBBAC5-642A-4CDE-9AEA-5191CEDBB05F}" type="pres">
      <dgm:prSet presAssocID="{520387E0-02D8-48F4-8175-91DEB3C8F075}" presName="descendantText" presStyleLbl="alignAcc1" presStyleIdx="2" presStyleCnt="5" custScaleX="85843">
        <dgm:presLayoutVars>
          <dgm:bulletEnabled val="1"/>
        </dgm:presLayoutVars>
      </dgm:prSet>
      <dgm:spPr/>
    </dgm:pt>
    <dgm:pt modelId="{9BE176FA-EA70-41F7-A320-1616C394FBED}" type="pres">
      <dgm:prSet presAssocID="{380AC302-3DA7-4B15-8774-A437A582CB19}" presName="sp" presStyleCnt="0"/>
      <dgm:spPr/>
    </dgm:pt>
    <dgm:pt modelId="{4B2F5DE5-8B93-4E63-A950-905BBA1A0BC6}" type="pres">
      <dgm:prSet presAssocID="{47E0CE32-7EB3-4A7D-9647-A9228FD54FF3}" presName="composite" presStyleCnt="0"/>
      <dgm:spPr/>
    </dgm:pt>
    <dgm:pt modelId="{46B4AE1A-8AC2-4476-84CC-ACE7549457B6}" type="pres">
      <dgm:prSet presAssocID="{47E0CE32-7EB3-4A7D-9647-A9228FD54FF3}" presName="parentText" presStyleLbl="alignNode1" presStyleIdx="3" presStyleCnt="5" custScaleX="238621">
        <dgm:presLayoutVars>
          <dgm:chMax val="1"/>
          <dgm:bulletEnabled val="1"/>
        </dgm:presLayoutVars>
      </dgm:prSet>
      <dgm:spPr/>
    </dgm:pt>
    <dgm:pt modelId="{DBE04179-28ED-4DAF-ACBA-7BBC4626876C}" type="pres">
      <dgm:prSet presAssocID="{47E0CE32-7EB3-4A7D-9647-A9228FD54FF3}" presName="descendantText" presStyleLbl="alignAcc1" presStyleIdx="3" presStyleCnt="5" custScaleX="85843">
        <dgm:presLayoutVars>
          <dgm:bulletEnabled val="1"/>
        </dgm:presLayoutVars>
      </dgm:prSet>
      <dgm:spPr/>
    </dgm:pt>
    <dgm:pt modelId="{805222F0-8EAE-4D31-AF60-ED26D3E44AD4}" type="pres">
      <dgm:prSet presAssocID="{CBEE3C52-72BA-42B2-8C28-CAD435F40402}" presName="sp" presStyleCnt="0"/>
      <dgm:spPr/>
    </dgm:pt>
    <dgm:pt modelId="{EA9A76AC-DF76-40F5-9CD3-C9F8803E9B51}" type="pres">
      <dgm:prSet presAssocID="{EE82FDBA-41B6-4577-8BCE-10170E3F9C9B}" presName="composite" presStyleCnt="0"/>
      <dgm:spPr/>
    </dgm:pt>
    <dgm:pt modelId="{DAA273ED-37FE-452C-A480-0102A924FDD6}" type="pres">
      <dgm:prSet presAssocID="{EE82FDBA-41B6-4577-8BCE-10170E3F9C9B}" presName="parentText" presStyleLbl="alignNode1" presStyleIdx="4" presStyleCnt="5" custScaleX="238621">
        <dgm:presLayoutVars>
          <dgm:chMax val="1"/>
          <dgm:bulletEnabled val="1"/>
        </dgm:presLayoutVars>
      </dgm:prSet>
      <dgm:spPr/>
    </dgm:pt>
    <dgm:pt modelId="{AD36C92D-6651-42FA-8289-91E36FC02B5E}" type="pres">
      <dgm:prSet presAssocID="{EE82FDBA-41B6-4577-8BCE-10170E3F9C9B}" presName="descendantText" presStyleLbl="alignAcc1" presStyleIdx="4" presStyleCnt="5" custScaleX="85843">
        <dgm:presLayoutVars>
          <dgm:bulletEnabled val="1"/>
        </dgm:presLayoutVars>
      </dgm:prSet>
      <dgm:spPr/>
    </dgm:pt>
  </dgm:ptLst>
  <dgm:cxnLst>
    <dgm:cxn modelId="{7B61F101-0120-4D10-8161-9BC027EACBF0}" type="presOf" srcId="{520387E0-02D8-48F4-8175-91DEB3C8F075}" destId="{F3220BDB-3946-4159-A83B-56DDF3898CCD}" srcOrd="0" destOrd="0" presId="urn:microsoft.com/office/officeart/2005/8/layout/chevron2"/>
    <dgm:cxn modelId="{5FA2AC03-02C2-4ADF-9A41-3B72814BE398}" type="presOf" srcId="{26741CC7-F13F-408D-B53F-D936C7175DD7}" destId="{0A3E55EA-DAB3-4A94-BF4A-9385C628E856}" srcOrd="0" destOrd="0" presId="urn:microsoft.com/office/officeart/2005/8/layout/chevron2"/>
    <dgm:cxn modelId="{AE064420-3A26-494C-B8B0-24055AC81B70}" srcId="{EE82FDBA-41B6-4577-8BCE-10170E3F9C9B}" destId="{0111568A-F7DD-4438-A45A-9FC66DAD8731}" srcOrd="0" destOrd="0" parTransId="{F8C0E08C-7E01-466F-BE27-8066D0681A5C}" sibTransId="{61F2B0BB-B341-463F-94FD-4194DDE1D61C}"/>
    <dgm:cxn modelId="{B0798437-D89D-461B-AC99-BCAC52F36E1A}" srcId="{EF765F95-F5DE-47C9-81FA-C16F31FE7E9C}" destId="{26741CC7-F13F-408D-B53F-D936C7175DD7}" srcOrd="0" destOrd="0" parTransId="{94B6D896-2CE0-421E-939B-5C359FB5A21A}" sibTransId="{7C1DA03B-968C-46F3-9A39-EBA3B3C5BD05}"/>
    <dgm:cxn modelId="{37D50E60-F4B6-47D3-B857-BE311BF830A8}" srcId="{9469E17A-7DF7-4DF0-906A-5BA1AC0109E9}" destId="{520387E0-02D8-48F4-8175-91DEB3C8F075}" srcOrd="2" destOrd="0" parTransId="{902AF971-AE5F-4C0E-B440-306341C9CE73}" sibTransId="{380AC302-3DA7-4B15-8774-A437A582CB19}"/>
    <dgm:cxn modelId="{3FD12347-D02D-41E6-9407-17894ED0C808}" type="presOf" srcId="{22110055-E132-46D2-B1C1-AC411162D5A4}" destId="{DBE04179-28ED-4DAF-ACBA-7BBC4626876C}" srcOrd="0" destOrd="0" presId="urn:microsoft.com/office/officeart/2005/8/layout/chevron2"/>
    <dgm:cxn modelId="{C165774B-876C-4EE8-A4F7-49C9D51FDF2E}" srcId="{792A24EE-6C8D-4278-A536-218F42DF1184}" destId="{2E990F2B-60C0-4D19-80C6-7B30407A9C7E}" srcOrd="0" destOrd="0" parTransId="{526A196A-431D-4755-A1D6-2E5CF4DA8165}" sibTransId="{A979B055-6D5F-46AC-949D-7C269A00CF39}"/>
    <dgm:cxn modelId="{78505150-FAFB-4FFD-A2CD-88AAD3AF3D06}" srcId="{9469E17A-7DF7-4DF0-906A-5BA1AC0109E9}" destId="{EF765F95-F5DE-47C9-81FA-C16F31FE7E9C}" srcOrd="1" destOrd="0" parTransId="{36B112EA-115A-400D-A886-B1922881452B}" sibTransId="{8C8728A4-453B-431A-9C76-C03E2F2CCB0F}"/>
    <dgm:cxn modelId="{AD23F872-1CDF-48F9-B346-EADAAE36EAB0}" type="presOf" srcId="{47E0CE32-7EB3-4A7D-9647-A9228FD54FF3}" destId="{46B4AE1A-8AC2-4476-84CC-ACE7549457B6}" srcOrd="0" destOrd="0" presId="urn:microsoft.com/office/officeart/2005/8/layout/chevron2"/>
    <dgm:cxn modelId="{86F95A7B-43CB-4D71-8CE2-C924A27FF793}" type="presOf" srcId="{792A24EE-6C8D-4278-A536-218F42DF1184}" destId="{2E1ACF29-9E15-486F-BF6E-08224F7EB584}" srcOrd="0" destOrd="0" presId="urn:microsoft.com/office/officeart/2005/8/layout/chevron2"/>
    <dgm:cxn modelId="{326B2384-BFB1-4BEA-AAB7-018CB3B4204A}" srcId="{520387E0-02D8-48F4-8175-91DEB3C8F075}" destId="{C42CA3C2-F266-4041-B709-BD4E561E8F75}" srcOrd="0" destOrd="0" parTransId="{A3D4D173-3FD8-4377-A917-8760E33D03B5}" sibTransId="{C9063FCD-CDCE-46FB-8C8B-C98897FAFA79}"/>
    <dgm:cxn modelId="{7D59C78D-AE9D-4862-8EE5-D67DCEEBD415}" type="presOf" srcId="{C42CA3C2-F266-4041-B709-BD4E561E8F75}" destId="{23CBBAC5-642A-4CDE-9AEA-5191CEDBB05F}" srcOrd="0" destOrd="0" presId="urn:microsoft.com/office/officeart/2005/8/layout/chevron2"/>
    <dgm:cxn modelId="{9DBD158E-3ACF-407C-886A-2DCFA8F2A095}" srcId="{9469E17A-7DF7-4DF0-906A-5BA1AC0109E9}" destId="{EE82FDBA-41B6-4577-8BCE-10170E3F9C9B}" srcOrd="4" destOrd="0" parTransId="{5C188F85-D3E0-4292-9351-B855DD7BE679}" sibTransId="{5255252B-90F9-4946-ACF6-AC33F1244509}"/>
    <dgm:cxn modelId="{C5177D98-411A-4046-A80C-1605DB60B35A}" srcId="{9469E17A-7DF7-4DF0-906A-5BA1AC0109E9}" destId="{47E0CE32-7EB3-4A7D-9647-A9228FD54FF3}" srcOrd="3" destOrd="0" parTransId="{DA6ED8ED-7D28-4D50-BE9E-6E45A68685B1}" sibTransId="{CBEE3C52-72BA-42B2-8C28-CAD435F40402}"/>
    <dgm:cxn modelId="{592E0F9E-AA0B-4E9B-B353-12ADBFBEB2EC}" type="presOf" srcId="{EF765F95-F5DE-47C9-81FA-C16F31FE7E9C}" destId="{A7BB69E9-9971-4432-9554-ADD5B052B809}" srcOrd="0" destOrd="0" presId="urn:microsoft.com/office/officeart/2005/8/layout/chevron2"/>
    <dgm:cxn modelId="{ADFCC1BC-EFD5-488B-96A1-7D4B1005280B}" type="presOf" srcId="{EE82FDBA-41B6-4577-8BCE-10170E3F9C9B}" destId="{DAA273ED-37FE-452C-A480-0102A924FDD6}" srcOrd="0" destOrd="0" presId="urn:microsoft.com/office/officeart/2005/8/layout/chevron2"/>
    <dgm:cxn modelId="{E6C941BE-B157-4046-8CAD-BBC16B8283EF}" srcId="{47E0CE32-7EB3-4A7D-9647-A9228FD54FF3}" destId="{22110055-E132-46D2-B1C1-AC411162D5A4}" srcOrd="0" destOrd="0" parTransId="{8E23CDE8-66B1-40AE-96ED-B90C49879762}" sibTransId="{4FC7364A-4613-423A-BFD8-DE1865C2D8E9}"/>
    <dgm:cxn modelId="{8F910EE3-0412-457C-A3C0-808B681D4E55}" type="presOf" srcId="{0111568A-F7DD-4438-A45A-9FC66DAD8731}" destId="{AD36C92D-6651-42FA-8289-91E36FC02B5E}" srcOrd="0" destOrd="0" presId="urn:microsoft.com/office/officeart/2005/8/layout/chevron2"/>
    <dgm:cxn modelId="{178810E4-A876-4EC9-8C4A-71DA43D73F54}" type="presOf" srcId="{2E990F2B-60C0-4D19-80C6-7B30407A9C7E}" destId="{E19E2EF1-540B-48CB-A8D2-9E348F6BF625}" srcOrd="0" destOrd="0" presId="urn:microsoft.com/office/officeart/2005/8/layout/chevron2"/>
    <dgm:cxn modelId="{2057FBEA-A586-486C-AC15-F4C600E84E51}" srcId="{9469E17A-7DF7-4DF0-906A-5BA1AC0109E9}" destId="{792A24EE-6C8D-4278-A536-218F42DF1184}" srcOrd="0" destOrd="0" parTransId="{DFA00512-20D0-4E38-88B9-3C34A85B959F}" sibTransId="{F174DB13-EA9B-45A9-A7AF-8014C12413D2}"/>
    <dgm:cxn modelId="{C265D2F9-AA07-40FE-A257-5835E2F23EB1}" type="presOf" srcId="{9469E17A-7DF7-4DF0-906A-5BA1AC0109E9}" destId="{987C67BF-EE3B-43CA-AAD5-6310C80F7BF8}" srcOrd="0" destOrd="0" presId="urn:microsoft.com/office/officeart/2005/8/layout/chevron2"/>
    <dgm:cxn modelId="{DEF81D85-5670-4033-893A-FF67C5EACAB9}" type="presParOf" srcId="{987C67BF-EE3B-43CA-AAD5-6310C80F7BF8}" destId="{F4A14B0A-FFD4-44D8-850E-DC982353B41C}" srcOrd="0" destOrd="0" presId="urn:microsoft.com/office/officeart/2005/8/layout/chevron2"/>
    <dgm:cxn modelId="{3EDB61F0-4DD2-4557-92B7-85EF5400A565}" type="presParOf" srcId="{F4A14B0A-FFD4-44D8-850E-DC982353B41C}" destId="{2E1ACF29-9E15-486F-BF6E-08224F7EB584}" srcOrd="0" destOrd="0" presId="urn:microsoft.com/office/officeart/2005/8/layout/chevron2"/>
    <dgm:cxn modelId="{322C8229-636E-47EB-8855-D9CC7DD5563F}" type="presParOf" srcId="{F4A14B0A-FFD4-44D8-850E-DC982353B41C}" destId="{E19E2EF1-540B-48CB-A8D2-9E348F6BF625}" srcOrd="1" destOrd="0" presId="urn:microsoft.com/office/officeart/2005/8/layout/chevron2"/>
    <dgm:cxn modelId="{F9C98710-89A8-48F2-992C-6A03E05C29DA}" type="presParOf" srcId="{987C67BF-EE3B-43CA-AAD5-6310C80F7BF8}" destId="{8B7A397C-0E21-441F-AF73-C4217A6996CD}" srcOrd="1" destOrd="0" presId="urn:microsoft.com/office/officeart/2005/8/layout/chevron2"/>
    <dgm:cxn modelId="{3632A3DA-078A-46B9-90B7-F7186040FDAA}" type="presParOf" srcId="{987C67BF-EE3B-43CA-AAD5-6310C80F7BF8}" destId="{C7A2BCE0-2195-4096-9FB1-3037453F6C33}" srcOrd="2" destOrd="0" presId="urn:microsoft.com/office/officeart/2005/8/layout/chevron2"/>
    <dgm:cxn modelId="{DCDFC741-FCD1-4610-A49D-E1E2DC76312B}" type="presParOf" srcId="{C7A2BCE0-2195-4096-9FB1-3037453F6C33}" destId="{A7BB69E9-9971-4432-9554-ADD5B052B809}" srcOrd="0" destOrd="0" presId="urn:microsoft.com/office/officeart/2005/8/layout/chevron2"/>
    <dgm:cxn modelId="{68672694-6866-4C1E-9B8E-EAE9CFF02841}" type="presParOf" srcId="{C7A2BCE0-2195-4096-9FB1-3037453F6C33}" destId="{0A3E55EA-DAB3-4A94-BF4A-9385C628E856}" srcOrd="1" destOrd="0" presId="urn:microsoft.com/office/officeart/2005/8/layout/chevron2"/>
    <dgm:cxn modelId="{603E8E5C-BB3E-4B7B-B661-F8DD1E0E7A24}" type="presParOf" srcId="{987C67BF-EE3B-43CA-AAD5-6310C80F7BF8}" destId="{7A19B2FC-C014-4ACA-8BAE-E063240CDB3C}" srcOrd="3" destOrd="0" presId="urn:microsoft.com/office/officeart/2005/8/layout/chevron2"/>
    <dgm:cxn modelId="{72E89952-9C4A-4949-A664-B513D5F35047}" type="presParOf" srcId="{987C67BF-EE3B-43CA-AAD5-6310C80F7BF8}" destId="{5C1CE85A-4CDE-428B-94C0-0982F4461CE1}" srcOrd="4" destOrd="0" presId="urn:microsoft.com/office/officeart/2005/8/layout/chevron2"/>
    <dgm:cxn modelId="{8EB1A39F-5780-4280-B2D7-84DC4F099052}" type="presParOf" srcId="{5C1CE85A-4CDE-428B-94C0-0982F4461CE1}" destId="{F3220BDB-3946-4159-A83B-56DDF3898CCD}" srcOrd="0" destOrd="0" presId="urn:microsoft.com/office/officeart/2005/8/layout/chevron2"/>
    <dgm:cxn modelId="{91576F33-BB11-48EA-A248-EE40BC5A14DA}" type="presParOf" srcId="{5C1CE85A-4CDE-428B-94C0-0982F4461CE1}" destId="{23CBBAC5-642A-4CDE-9AEA-5191CEDBB05F}" srcOrd="1" destOrd="0" presId="urn:microsoft.com/office/officeart/2005/8/layout/chevron2"/>
    <dgm:cxn modelId="{95BB11CF-1F66-4B37-8F2E-BF30B0D2B0FF}" type="presParOf" srcId="{987C67BF-EE3B-43CA-AAD5-6310C80F7BF8}" destId="{9BE176FA-EA70-41F7-A320-1616C394FBED}" srcOrd="5" destOrd="0" presId="urn:microsoft.com/office/officeart/2005/8/layout/chevron2"/>
    <dgm:cxn modelId="{2D44249A-D04C-4AD1-A2D8-153CA9B00E72}" type="presParOf" srcId="{987C67BF-EE3B-43CA-AAD5-6310C80F7BF8}" destId="{4B2F5DE5-8B93-4E63-A950-905BBA1A0BC6}" srcOrd="6" destOrd="0" presId="urn:microsoft.com/office/officeart/2005/8/layout/chevron2"/>
    <dgm:cxn modelId="{CE7279A4-CD96-42B3-97D1-2C8845C633E7}" type="presParOf" srcId="{4B2F5DE5-8B93-4E63-A950-905BBA1A0BC6}" destId="{46B4AE1A-8AC2-4476-84CC-ACE7549457B6}" srcOrd="0" destOrd="0" presId="urn:microsoft.com/office/officeart/2005/8/layout/chevron2"/>
    <dgm:cxn modelId="{BA49A1EA-1B01-4FCE-AF49-D7273C8BFA62}" type="presParOf" srcId="{4B2F5DE5-8B93-4E63-A950-905BBA1A0BC6}" destId="{DBE04179-28ED-4DAF-ACBA-7BBC4626876C}" srcOrd="1" destOrd="0" presId="urn:microsoft.com/office/officeart/2005/8/layout/chevron2"/>
    <dgm:cxn modelId="{1A660C0F-4979-490B-A43E-BB2960F79A94}" type="presParOf" srcId="{987C67BF-EE3B-43CA-AAD5-6310C80F7BF8}" destId="{805222F0-8EAE-4D31-AF60-ED26D3E44AD4}" srcOrd="7" destOrd="0" presId="urn:microsoft.com/office/officeart/2005/8/layout/chevron2"/>
    <dgm:cxn modelId="{5E9CC777-03B8-467A-A17D-9FE62D6FD5FE}" type="presParOf" srcId="{987C67BF-EE3B-43CA-AAD5-6310C80F7BF8}" destId="{EA9A76AC-DF76-40F5-9CD3-C9F8803E9B51}" srcOrd="8" destOrd="0" presId="urn:microsoft.com/office/officeart/2005/8/layout/chevron2"/>
    <dgm:cxn modelId="{6335CB12-A46B-4C35-B439-9FC54E3011B6}" type="presParOf" srcId="{EA9A76AC-DF76-40F5-9CD3-C9F8803E9B51}" destId="{DAA273ED-37FE-452C-A480-0102A924FDD6}" srcOrd="0" destOrd="0" presId="urn:microsoft.com/office/officeart/2005/8/layout/chevron2"/>
    <dgm:cxn modelId="{D5A13C4E-66F7-4C0C-AD9A-C0CCF9628ED6}" type="presParOf" srcId="{EA9A76AC-DF76-40F5-9CD3-C9F8803E9B51}" destId="{AD36C92D-6651-42FA-8289-91E36FC02B5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F6C74-75BD-4B7D-8C48-37AD165A9151}">
      <dsp:nvSpPr>
        <dsp:cNvPr id="0" name=""/>
        <dsp:cNvSpPr/>
      </dsp:nvSpPr>
      <dsp:spPr>
        <a:xfrm>
          <a:off x="0" y="1368754"/>
          <a:ext cx="814724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5C5A2-3C85-42FE-A8A7-E8178AA8AAF0}">
      <dsp:nvSpPr>
        <dsp:cNvPr id="0" name=""/>
        <dsp:cNvSpPr/>
      </dsp:nvSpPr>
      <dsp:spPr>
        <a:xfrm>
          <a:off x="392245" y="48253"/>
          <a:ext cx="7746768" cy="1571421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63" tIns="0" rIns="21556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Reportar inmediatamente el accidente de trabajo  a su jefe inmediato (Ingeniero de proyectos, director operativo, Superior, y/o </a:t>
          </a:r>
          <a:r>
            <a:rPr lang="es-CO" sz="1800" kern="1200" dirty="0" err="1"/>
            <a:t>Area</a:t>
          </a:r>
          <a:r>
            <a:rPr lang="es-CO" sz="1800" kern="1200" dirty="0"/>
            <a:t> HSE)</a:t>
          </a:r>
        </a:p>
      </dsp:txBody>
      <dsp:txXfrm>
        <a:off x="468955" y="124963"/>
        <a:ext cx="7593348" cy="1418001"/>
      </dsp:txXfrm>
    </dsp:sp>
    <dsp:sp modelId="{122EAD58-92EA-4918-AD57-8268604E9767}">
      <dsp:nvSpPr>
        <dsp:cNvPr id="0" name=""/>
        <dsp:cNvSpPr/>
      </dsp:nvSpPr>
      <dsp:spPr>
        <a:xfrm>
          <a:off x="0" y="2714677"/>
          <a:ext cx="814724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393099"/>
              <a:satOff val="-41319"/>
              <a:lumOff val="356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5EC57-0F17-4E95-9445-02AD67FC2B68}">
      <dsp:nvSpPr>
        <dsp:cNvPr id="0" name=""/>
        <dsp:cNvSpPr/>
      </dsp:nvSpPr>
      <dsp:spPr>
        <a:xfrm>
          <a:off x="392245" y="1888954"/>
          <a:ext cx="7746768" cy="1076642"/>
        </a:xfrm>
        <a:prstGeom prst="roundRect">
          <a:avLst/>
        </a:prstGeom>
        <a:solidFill>
          <a:schemeClr val="accent1">
            <a:shade val="50000"/>
            <a:hueOff val="393099"/>
            <a:satOff val="-41319"/>
            <a:lumOff val="356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63" tIns="0" rIns="21556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Dirigirse al centro de atención mas cercano indicado por su jefe inmediato. </a:t>
          </a:r>
        </a:p>
      </dsp:txBody>
      <dsp:txXfrm>
        <a:off x="444802" y="1941511"/>
        <a:ext cx="7641654" cy="971528"/>
      </dsp:txXfrm>
    </dsp:sp>
    <dsp:sp modelId="{E9882E5C-D8FF-4892-B413-359FD6D7D1A6}">
      <dsp:nvSpPr>
        <dsp:cNvPr id="0" name=""/>
        <dsp:cNvSpPr/>
      </dsp:nvSpPr>
      <dsp:spPr>
        <a:xfrm>
          <a:off x="0" y="4495544"/>
          <a:ext cx="814724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393099"/>
              <a:satOff val="-41319"/>
              <a:lumOff val="356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89420C-C346-4EE2-BB46-1A34CCDDAB6A}">
      <dsp:nvSpPr>
        <dsp:cNvPr id="0" name=""/>
        <dsp:cNvSpPr/>
      </dsp:nvSpPr>
      <dsp:spPr>
        <a:xfrm>
          <a:off x="370384" y="3244005"/>
          <a:ext cx="7757381" cy="1511587"/>
        </a:xfrm>
        <a:prstGeom prst="roundRect">
          <a:avLst/>
        </a:prstGeom>
        <a:solidFill>
          <a:schemeClr val="accent1">
            <a:shade val="50000"/>
            <a:hueOff val="393099"/>
            <a:satOff val="-41319"/>
            <a:lumOff val="356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63" tIns="0" rIns="21556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Entrega de Incapacidad al Departamento de Recursos Humanos, dicha incapacidad  debe estar legible y tipo de incapacidad: accidente de trabajo </a:t>
          </a:r>
        </a:p>
      </dsp:txBody>
      <dsp:txXfrm>
        <a:off x="444174" y="3317795"/>
        <a:ext cx="7609801" cy="1364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ACF29-9E15-486F-BF6E-08224F7EB584}">
      <dsp:nvSpPr>
        <dsp:cNvPr id="0" name=""/>
        <dsp:cNvSpPr/>
      </dsp:nvSpPr>
      <dsp:spPr>
        <a:xfrm rot="5400000">
          <a:off x="549571" y="-321649"/>
          <a:ext cx="964603" cy="161122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Reporte</a:t>
          </a:r>
          <a:r>
            <a:rPr lang="es-CO" sz="1800" kern="1200" dirty="0"/>
            <a:t> </a:t>
          </a:r>
        </a:p>
      </dsp:txBody>
      <dsp:txXfrm rot="-5400000">
        <a:off x="226262" y="1660"/>
        <a:ext cx="1611222" cy="964603"/>
      </dsp:txXfrm>
    </dsp:sp>
    <dsp:sp modelId="{E19E2EF1-540B-48CB-A8D2-9E348F6BF625}">
      <dsp:nvSpPr>
        <dsp:cNvPr id="0" name=""/>
        <dsp:cNvSpPr/>
      </dsp:nvSpPr>
      <dsp:spPr>
        <a:xfrm rot="5400000">
          <a:off x="4396282" y="-2514306"/>
          <a:ext cx="626992" cy="56589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900" kern="1200" dirty="0"/>
            <a:t>Se debe reportar inmediatamente cualquier conducta de acoso laboral.</a:t>
          </a:r>
        </a:p>
      </dsp:txBody>
      <dsp:txXfrm rot="-5400000">
        <a:off x="1880317" y="32266"/>
        <a:ext cx="5628317" cy="565778"/>
      </dsp:txXfrm>
    </dsp:sp>
    <dsp:sp modelId="{A7BB69E9-9971-4432-9554-ADD5B052B809}">
      <dsp:nvSpPr>
        <dsp:cNvPr id="0" name=""/>
        <dsp:cNvSpPr/>
      </dsp:nvSpPr>
      <dsp:spPr>
        <a:xfrm rot="5400000">
          <a:off x="549571" y="524204"/>
          <a:ext cx="964603" cy="161122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Reunión</a:t>
          </a:r>
          <a:r>
            <a:rPr lang="es-CO" sz="1800" kern="1200" dirty="0"/>
            <a:t> </a:t>
          </a:r>
        </a:p>
      </dsp:txBody>
      <dsp:txXfrm rot="-5400000">
        <a:off x="226262" y="847513"/>
        <a:ext cx="1611222" cy="964603"/>
      </dsp:txXfrm>
    </dsp:sp>
    <dsp:sp modelId="{0A3E55EA-DAB3-4A94-BF4A-9385C628E856}">
      <dsp:nvSpPr>
        <dsp:cNvPr id="0" name=""/>
        <dsp:cNvSpPr/>
      </dsp:nvSpPr>
      <dsp:spPr>
        <a:xfrm rot="5400000">
          <a:off x="4441078" y="-1744853"/>
          <a:ext cx="626992" cy="58117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900" kern="1200" dirty="0"/>
            <a:t>El comité de convivencia se reunirá extraordinariamente para tratar el caso.  </a:t>
          </a:r>
        </a:p>
      </dsp:txBody>
      <dsp:txXfrm rot="-5400000">
        <a:off x="1848712" y="878120"/>
        <a:ext cx="5781118" cy="565778"/>
      </dsp:txXfrm>
    </dsp:sp>
    <dsp:sp modelId="{F3220BDB-3946-4159-A83B-56DDF3898CCD}">
      <dsp:nvSpPr>
        <dsp:cNvPr id="0" name=""/>
        <dsp:cNvSpPr/>
      </dsp:nvSpPr>
      <dsp:spPr>
        <a:xfrm rot="5400000">
          <a:off x="549571" y="1370057"/>
          <a:ext cx="964603" cy="161122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Tratamiento</a:t>
          </a:r>
          <a:r>
            <a:rPr lang="es-CO" sz="1800" kern="1200" dirty="0"/>
            <a:t> </a:t>
          </a:r>
        </a:p>
      </dsp:txBody>
      <dsp:txXfrm rot="-5400000">
        <a:off x="226262" y="1693366"/>
        <a:ext cx="1611222" cy="964603"/>
      </dsp:txXfrm>
    </dsp:sp>
    <dsp:sp modelId="{23CBBAC5-642A-4CDE-9AEA-5191CEDBB05F}">
      <dsp:nvSpPr>
        <dsp:cNvPr id="0" name=""/>
        <dsp:cNvSpPr/>
      </dsp:nvSpPr>
      <dsp:spPr>
        <a:xfrm rot="5400000">
          <a:off x="4441078" y="-898999"/>
          <a:ext cx="626992" cy="58117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900" kern="1200" dirty="0"/>
            <a:t>Recoger evidencia y llamado a las persona involucradas</a:t>
          </a:r>
        </a:p>
      </dsp:txBody>
      <dsp:txXfrm rot="-5400000">
        <a:off x="1848712" y="1723974"/>
        <a:ext cx="5781118" cy="565778"/>
      </dsp:txXfrm>
    </dsp:sp>
    <dsp:sp modelId="{46B4AE1A-8AC2-4476-84CC-ACE7549457B6}">
      <dsp:nvSpPr>
        <dsp:cNvPr id="0" name=""/>
        <dsp:cNvSpPr/>
      </dsp:nvSpPr>
      <dsp:spPr>
        <a:xfrm rot="5400000">
          <a:off x="549571" y="2215911"/>
          <a:ext cx="964603" cy="161122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Acciones</a:t>
          </a:r>
        </a:p>
      </dsp:txBody>
      <dsp:txXfrm rot="-5400000">
        <a:off x="226262" y="2539220"/>
        <a:ext cx="1611222" cy="964603"/>
      </dsp:txXfrm>
    </dsp:sp>
    <dsp:sp modelId="{DBE04179-28ED-4DAF-ACBA-7BBC4626876C}">
      <dsp:nvSpPr>
        <dsp:cNvPr id="0" name=""/>
        <dsp:cNvSpPr/>
      </dsp:nvSpPr>
      <dsp:spPr>
        <a:xfrm rot="5400000">
          <a:off x="4441078" y="-53145"/>
          <a:ext cx="626992" cy="58117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900" kern="1200" dirty="0"/>
            <a:t>Tomar acciones correctivas y preventivas </a:t>
          </a:r>
        </a:p>
      </dsp:txBody>
      <dsp:txXfrm rot="-5400000">
        <a:off x="1848712" y="2569828"/>
        <a:ext cx="5781118" cy="565778"/>
      </dsp:txXfrm>
    </dsp:sp>
    <dsp:sp modelId="{DAA273ED-37FE-452C-A480-0102A924FDD6}">
      <dsp:nvSpPr>
        <dsp:cNvPr id="0" name=""/>
        <dsp:cNvSpPr/>
      </dsp:nvSpPr>
      <dsp:spPr>
        <a:xfrm rot="5400000">
          <a:off x="549571" y="3061765"/>
          <a:ext cx="964603" cy="161122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Seguimiento</a:t>
          </a:r>
          <a:r>
            <a:rPr lang="es-CO" sz="1800" kern="1200" dirty="0"/>
            <a:t> </a:t>
          </a:r>
        </a:p>
      </dsp:txBody>
      <dsp:txXfrm rot="-5400000">
        <a:off x="226262" y="3385074"/>
        <a:ext cx="1611222" cy="964603"/>
      </dsp:txXfrm>
    </dsp:sp>
    <dsp:sp modelId="{AD36C92D-6651-42FA-8289-91E36FC02B5E}">
      <dsp:nvSpPr>
        <dsp:cNvPr id="0" name=""/>
        <dsp:cNvSpPr/>
      </dsp:nvSpPr>
      <dsp:spPr>
        <a:xfrm rot="5400000">
          <a:off x="4441078" y="792708"/>
          <a:ext cx="626992" cy="58117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900" kern="1200" dirty="0"/>
            <a:t>Plan de acción y seguimiento de acciones </a:t>
          </a:r>
        </a:p>
      </dsp:txBody>
      <dsp:txXfrm rot="-5400000">
        <a:off x="1848712" y="3415682"/>
        <a:ext cx="5781118" cy="565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DEF4D-94CF-43ED-9FB2-89DAF50DAE9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EC396-3351-40BA-92A1-5BA05B37AA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601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6DFC40-DD1F-64E2-1015-C79A8E0CC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22036B-84FC-9AFC-9CBE-362BE5E3D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BEE7FF-3913-B3C5-1DC9-19F55F6DD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3C66EA-79D9-6F12-4FB7-0A76D0FF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A4EFEA-3B73-599B-9749-FAA012F4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679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267C9-7518-5800-1F07-B8C267A7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DAB1A7-04AA-14E7-6A02-74D6EB5FD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73B3CD-C194-A9E9-110D-72D4A9831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B985EC-E2F3-588E-3106-25685C03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2975C6-6160-F88C-A43C-EC28D6764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889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1B235-E486-A06B-CE1C-29087C2DB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EE95EE-5F7C-7E0F-BF2A-95E78664A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F758B9-D221-A70E-72D4-CF7D96C2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FE9707-1F87-B3D1-AE90-F7D645A49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7428A5-014E-82FD-3156-4E34B0F24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559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BBB28-49BD-A191-382C-57DCC64C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AE7509-C183-7681-781F-BEA49AF00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62507A9-5C13-C567-F320-61F73F7E6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B2A083-2808-6F0B-A370-E22739FA5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5C39F5-A518-7C24-35F0-BB6D6A79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2CFAE3-7E1B-43C4-0299-D54DC30C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038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F07E4-3997-4F94-BA84-B1C73D65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4E7230-784E-E197-4EDB-21DFF662A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4A0520-9CB3-921D-D25E-35E7C16F1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B425EA-7D2B-81EE-E4D2-AF1396D17F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4FB4DBF-E44E-72A5-E345-A86088F2C7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C5717E-9225-8167-A9E9-689340645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375B995-FBB2-0AE6-CD34-B55A296E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A1D0705-AFAC-C916-30F9-D1718942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563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3008E-9FD0-D3A1-271F-A491D98F3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5B3C7D-B1B3-8DB3-64EF-89755DDC8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63901F-4B47-F5F5-C7B8-0CA825686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EB30FC4-708B-B9CE-CABB-5C421098A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803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F2FC087-156E-71EE-C2A5-626CAAF6D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5C6371-3A39-B393-A028-0A75ECAF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437142-40ED-B64E-EBF6-5C52B15C6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889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DADF0-7177-92B9-5043-64670158E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6D5AE8-D1BF-2BB0-2994-453FB62E7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FD4318-A8D6-2E42-A674-D91A71ABB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0C6F13-9868-4F52-AF81-CD9D8209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8256D-31AC-78DC-6A8C-A3EA2474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2AC449-812B-DCCC-FBD7-AFF1CDA2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990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FCD09-9E12-CAEE-83C2-228A4032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7BF576A-52E4-61B5-0015-7E965ED60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9E0A91-3EEE-D8D3-7E0E-EAB443BE7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D92A06-2979-2DB3-9E11-CE5B3BFB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234FFD-B1F6-E0A3-97D7-C77E2B8F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C2BBEF-F3F3-288B-D3EF-23CF20EB6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8719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8AAE5-2A30-8A0A-9524-3CB7481C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36A090-0D3B-422F-EBF1-EC361E80F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B48A54-1165-7C9E-E9F4-48C37BCB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EADED2-5FFB-E42B-B64B-0EE5D584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FFC2F2-1D2C-F003-078A-40C0C9F5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514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0D21A1-9FEC-4455-AF57-504C7ABD7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45F33C-93B7-A047-C854-8BFCF34CC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55F3A7-3415-C403-ACF9-1DEF3A43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347A8A-C2A2-BE07-B527-182F02C9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3347F6-A7C4-F59C-3283-BF5E1463A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7071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fiden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921FDEA-4CDE-9D46-19C9-320226B682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80030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95" imgH="396" progId="TCLayout.ActiveDocument.1">
                  <p:embed/>
                </p:oleObj>
              </mc:Choice>
              <mc:Fallback>
                <p:oleObj name="Diapositiva de think-cell" r:id="rId3" imgW="395" imgH="39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921FDEA-4CDE-9D46-19C9-320226B682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BFCBA000-BAB4-2ED3-B5DF-82E972C0E1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A341F65-E195-A149-FEAF-C1DA8C29BD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58141" y="40791"/>
            <a:ext cx="382360" cy="5534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FC9A1B-5B51-5BE6-C48D-BE86B1161452}"/>
              </a:ext>
            </a:extLst>
          </p:cNvPr>
          <p:cNvSpPr txBox="1"/>
          <p:nvPr userDrawn="1"/>
        </p:nvSpPr>
        <p:spPr>
          <a:xfrm>
            <a:off x="11634751" y="937711"/>
            <a:ext cx="440623" cy="5060108"/>
          </a:xfrm>
          <a:prstGeom prst="rect">
            <a:avLst/>
          </a:prstGeom>
          <a:noFill/>
        </p:spPr>
        <p:txBody>
          <a:bodyPr vert="vert270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180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CONFIDENCIAL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B360C16-80BB-CF6F-EA3C-3EB16B348E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19" t="8772" r="37440" b="46245"/>
          <a:stretch/>
        </p:blipFill>
        <p:spPr>
          <a:xfrm rot="11406440">
            <a:off x="-11548" y="6455698"/>
            <a:ext cx="438770" cy="433763"/>
          </a:xfrm>
          <a:prstGeom prst="chord">
            <a:avLst>
              <a:gd name="adj1" fmla="val 1857073"/>
              <a:gd name="adj2" fmla="val 13701375"/>
            </a:avLst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B27E77C-11D8-A7D4-3A8F-F33B8AABB768}"/>
              </a:ext>
            </a:extLst>
          </p:cNvPr>
          <p:cNvSpPr txBox="1"/>
          <p:nvPr userDrawn="1"/>
        </p:nvSpPr>
        <p:spPr>
          <a:xfrm>
            <a:off x="-44367" y="6556554"/>
            <a:ext cx="384287" cy="30777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fld id="{41E088A4-D2D8-6546-95D4-25715671DAEB}" type="slidenum">
              <a:rPr lang="es-CO" sz="7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‹Nº›</a:t>
            </a:fld>
            <a:endParaRPr lang="es-CO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12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9C5E1C-32AD-F280-03F3-D858E6F21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5B330C-790F-979A-F583-EE08062E0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BAEADD-1DBE-6677-8D74-D6F262E29C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2DE997-0F5D-4B5C-9D86-6F041876191F}" type="datetimeFigureOut">
              <a:rPr lang="es-CO" smtClean="0"/>
              <a:t>09/01/2025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AD95D9-A924-2636-6D9F-FD3FCED04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66BC5E-6B9E-4684-5FDF-02EC3EB7D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22563D-DB53-4BF5-9BC9-F31A6882E3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578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os.arboleda@arbquin.com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julieth.quintana@arbquin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../1.%20DIRECCIONAMIENTO%20GERENCIAL/politicas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../1.%20DIRECCIONAMIENTO%20GERENCIAL/politicas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../../1.%20DIRECCIONAMIENTO%20GERENCIAL/politicas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../1.%20DIRECCIONAMIENTO%20GERENCIAL/politicas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../../1.%20DIRECCIONAMIENTO%20GERENCIAL/politicas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TRABAJADO%20FRONTERA/HSEQ-RGL-01.%20REGLAMENTO%20INTERNO%20DE%20TRABAJO%20TRANSPORTES%20LA%20FRONTERA%20S.A.S.docx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TRABAJADO%20FRONTERA/HSEQ-RGL-02.%20REGLAMENTO%20HIGIENE%20Y%20SEGURIDAD%20INDUSTRIAL%20%20TRANSPORTES%20LA%20FRONTERA%20S.A.S.docx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SG-SST%20TRANSPORTE%20LA%20FRONTERA/SG-SST%20FRONTERA/Anexo%209.%20MATRIZ%20DE%20PELIGROS/MATRIZ%20%20PELIGROS%20Y%20RIESGOS.xlsx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30DB094-5738-890B-2F1D-D54259892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7" y="127038"/>
            <a:ext cx="1540987" cy="1080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E534D93-972D-5B5E-69FF-85328E14146C}"/>
              </a:ext>
            </a:extLst>
          </p:cNvPr>
          <p:cNvSpPr txBox="1"/>
          <p:nvPr/>
        </p:nvSpPr>
        <p:spPr>
          <a:xfrm>
            <a:off x="1014151" y="1536207"/>
            <a:ext cx="1052391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tx1"/>
                </a:solidFill>
                <a:latin typeface="Arial Black" pitchFamily="34" charset="0"/>
              </a:rPr>
              <a:t>INDUCCIÓN Y REINDUCCIÓN SGI-SST</a:t>
            </a:r>
            <a:br>
              <a:rPr lang="es-CO" sz="3200" dirty="0">
                <a:solidFill>
                  <a:schemeClr val="tx1"/>
                </a:solidFill>
                <a:latin typeface="Arial Black" pitchFamily="34" charset="0"/>
              </a:rPr>
            </a:br>
            <a:br>
              <a:rPr lang="es-CO" sz="3200" dirty="0">
                <a:solidFill>
                  <a:schemeClr val="tx1"/>
                </a:solidFill>
                <a:latin typeface="Arial Black" pitchFamily="34" charset="0"/>
              </a:rPr>
            </a:br>
            <a:r>
              <a:rPr lang="es-CO" sz="3200" dirty="0">
                <a:solidFill>
                  <a:schemeClr val="tx1"/>
                </a:solidFill>
                <a:latin typeface="Arial Black" pitchFamily="34" charset="0"/>
              </a:rPr>
              <a:t>ARBQUIN INGENIERIA Y MANTENIMIENTO S.A.S</a:t>
            </a:r>
            <a:endParaRPr lang="es-CO" sz="3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F83930-5898-305E-B846-79483147ACB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8" t="25966" r="31047" b="24642"/>
          <a:stretch/>
        </p:blipFill>
        <p:spPr bwMode="auto">
          <a:xfrm>
            <a:off x="4390082" y="3738950"/>
            <a:ext cx="4088596" cy="2072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45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F3777-EF82-6880-81A3-AA4C36D12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1BB841F-B137-3F8F-4D07-F96AA199A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1" y="120004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AE196B0-D714-A8DD-81DB-500682EA5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018513"/>
              </p:ext>
            </p:extLst>
          </p:nvPr>
        </p:nvGraphicFramePr>
        <p:xfrm>
          <a:off x="636462" y="1423789"/>
          <a:ext cx="11267364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7132">
                  <a:extLst>
                    <a:ext uri="{9D8B030D-6E8A-4147-A177-3AD203B41FA5}">
                      <a16:colId xmlns:a16="http://schemas.microsoft.com/office/drawing/2014/main" val="281455715"/>
                    </a:ext>
                  </a:extLst>
                </a:gridCol>
                <a:gridCol w="7720232">
                  <a:extLst>
                    <a:ext uri="{9D8B030D-6E8A-4147-A177-3AD203B41FA5}">
                      <a16:colId xmlns:a16="http://schemas.microsoft.com/office/drawing/2014/main" val="48475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RAZÓN SOCIAL: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ARBQUIN INGENIERIA Y MANTENIMIENTO SAS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7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NIT: 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dirty="0">
                          <a:effectLst/>
                        </a:rPr>
                        <a:t>901.154.865-3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42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Actividad económica principal 3312: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MANTENIMIENTO Y REPARACIÓN ESPECIALIZADO DE MAQUINARIA Y EQUIPO.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44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Actividad económica secundaria 3314: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kern="1200" dirty="0">
                          <a:effectLst/>
                        </a:rPr>
                        <a:t>Mantenimiento y reparación especializado de equipo eléctrico.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84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Dirección: 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Avenida 23 No. 29ª-29 Barrio Asociación de amigos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0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Ciudad:</a:t>
                      </a:r>
                    </a:p>
                    <a:p>
                      <a:r>
                        <a:rPr lang="es-CO" dirty="0"/>
                        <a:t>Departamento: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Acacias </a:t>
                      </a:r>
                    </a:p>
                    <a:p>
                      <a:r>
                        <a:rPr lang="es-CO" dirty="0"/>
                        <a:t>Meta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69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Teléfono:</a:t>
                      </a:r>
                    </a:p>
                    <a:p>
                      <a:r>
                        <a:rPr lang="es-CO" dirty="0"/>
                        <a:t>Email: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315 668 46 23 – 318 214 26 68</a:t>
                      </a:r>
                    </a:p>
                    <a:p>
                      <a:r>
                        <a:rPr lang="es-CO" dirty="0">
                          <a:hlinkClick r:id="rId3"/>
                        </a:rPr>
                        <a:t>carlos.arboleda@arbquin.com</a:t>
                      </a:r>
                      <a:r>
                        <a:rPr lang="es-CO" dirty="0"/>
                        <a:t> </a:t>
                      </a:r>
                      <a:r>
                        <a:rPr lang="es-CO" dirty="0">
                          <a:hlinkClick r:id="rId4"/>
                        </a:rPr>
                        <a:t>julieth.quintana@arbquin.com</a:t>
                      </a:r>
                      <a:r>
                        <a:rPr lang="es-CO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7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Clase de riesgo:</a:t>
                      </a:r>
                    </a:p>
                    <a:p>
                      <a:r>
                        <a:rPr lang="es-CO" dirty="0"/>
                        <a:t>ARL: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5</a:t>
                      </a:r>
                    </a:p>
                    <a:p>
                      <a:r>
                        <a:rPr lang="es-CO" dirty="0"/>
                        <a:t>Colmena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28465"/>
                  </a:ext>
                </a:extLst>
              </a:tr>
            </a:tbl>
          </a:graphicData>
        </a:graphic>
      </p:graphicFrame>
      <p:sp>
        <p:nvSpPr>
          <p:cNvPr id="4" name="1 Título">
            <a:extLst>
              <a:ext uri="{FF2B5EF4-FFF2-40B4-BE49-F238E27FC236}">
                <a16:creationId xmlns:a16="http://schemas.microsoft.com/office/drawing/2014/main" id="{F976F8D9-839E-7818-CFDA-423FE6592C41}"/>
              </a:ext>
            </a:extLst>
          </p:cNvPr>
          <p:cNvSpPr txBox="1">
            <a:spLocks/>
          </p:cNvSpPr>
          <p:nvPr/>
        </p:nvSpPr>
        <p:spPr>
          <a:xfrm>
            <a:off x="2040499" y="663384"/>
            <a:ext cx="8229600" cy="721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>
                <a:latin typeface="Arial Black" pitchFamily="34" charset="0"/>
              </a:rPr>
              <a:t>GENERALIDADES</a:t>
            </a:r>
            <a:endParaRPr lang="es-CO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794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A4EA9-BA0B-52E0-8030-13AA0B4DB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B1604D8-427F-7ED7-14B2-0F0CE230F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1" y="120004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2 Marcador de contenido">
            <a:extLst>
              <a:ext uri="{FF2B5EF4-FFF2-40B4-BE49-F238E27FC236}">
                <a16:creationId xmlns:a16="http://schemas.microsoft.com/office/drawing/2014/main" id="{4C96B53E-05AC-9C8B-3719-797D75680229}"/>
              </a:ext>
            </a:extLst>
          </p:cNvPr>
          <p:cNvSpPr txBox="1">
            <a:spLocks/>
          </p:cNvSpPr>
          <p:nvPr/>
        </p:nvSpPr>
        <p:spPr>
          <a:xfrm>
            <a:off x="1330037" y="1695622"/>
            <a:ext cx="9858894" cy="31091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anose="020B0604020202020204" pitchFamily="34" charset="0"/>
              <a:buNone/>
            </a:pPr>
            <a:r>
              <a:rPr lang="es-CO" b="1">
                <a:latin typeface="Arial"/>
              </a:rPr>
              <a:t>MISIÓN</a:t>
            </a:r>
          </a:p>
          <a:p>
            <a:pPr marL="0" indent="0" algn="ctr" fontAlgn="base">
              <a:buFont typeface="Arial" panose="020B0604020202020204" pitchFamily="34" charset="0"/>
              <a:buNone/>
            </a:pPr>
            <a:endParaRPr lang="es-CO" sz="600" b="1">
              <a:latin typeface="Arial"/>
            </a:endParaRPr>
          </a:p>
          <a:p>
            <a:pPr marL="11430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s-CO" sz="16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ARBQUIN INGENIERÍA Y MANTENIMIENTO S.A.S.</a:t>
            </a:r>
            <a:r>
              <a:rPr lang="es-CO" sz="1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 una empresa colombiana fundada en el año 2017, especializada en soluciones integrales de automatización, control y mantenimiento eléctrico. </a:t>
            </a:r>
            <a:r>
              <a:rPr lang="es-MX" sz="1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Dedicada a el desarrollo de proyectos eléctricos, automatización y reparación de equipos rotativos (motores, reductores y bombas), somos representante de las marcas WEG, Siemens y Pepperl + Fuchs, cuenta con una infraestructura y talento humano apropiado para garantizar a sus clientes Calidad, seguridad y confianza a través de servicios personalizados con tecnología de vanguardia en la ejecución de sus proyectos y reparaciones.</a:t>
            </a:r>
            <a:r>
              <a:rPr lang="es-CO" sz="1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1430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es-CO" sz="16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s-CO" sz="1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700" b="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336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EE810-62AB-9A06-9727-070351EC8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0DBF66B-79DA-0C1B-FD84-CFDA51CEA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1" y="120004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2 Marcador de contenido">
            <a:extLst>
              <a:ext uri="{FF2B5EF4-FFF2-40B4-BE49-F238E27FC236}">
                <a16:creationId xmlns:a16="http://schemas.microsoft.com/office/drawing/2014/main" id="{E0D3EE16-DC05-18EC-B584-80DF401B4630}"/>
              </a:ext>
            </a:extLst>
          </p:cNvPr>
          <p:cNvSpPr txBox="1">
            <a:spLocks/>
          </p:cNvSpPr>
          <p:nvPr/>
        </p:nvSpPr>
        <p:spPr>
          <a:xfrm>
            <a:off x="947650" y="1379852"/>
            <a:ext cx="10574637" cy="40982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Arial" panose="020B0604020202020204" pitchFamily="34" charset="0"/>
              <a:buNone/>
            </a:pPr>
            <a:endParaRPr lang="es-CO" sz="700" b="1" dirty="0">
              <a:latin typeface="Arial"/>
            </a:endParaRPr>
          </a:p>
          <a:p>
            <a:pPr marL="0" indent="0" algn="ctr" fontAlgn="base">
              <a:buFont typeface="Arial" panose="020B0604020202020204" pitchFamily="34" charset="0"/>
              <a:buNone/>
            </a:pPr>
            <a:r>
              <a:rPr lang="es-CO" b="1" dirty="0">
                <a:latin typeface="Arial"/>
              </a:rPr>
              <a:t>VISIÓN</a:t>
            </a:r>
          </a:p>
          <a:p>
            <a:pPr marL="0" indent="0" algn="just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s-CO" sz="1600" b="1" dirty="0">
                <a:latin typeface="Arial" panose="020B0604020202020204" pitchFamily="34" charset="0"/>
              </a:rPr>
              <a:t>ARBQUIN INGENIERÍA Y MANTENIMIENTO S.A.S.</a:t>
            </a:r>
            <a:r>
              <a:rPr lang="es-CO" sz="1600" dirty="0">
                <a:latin typeface="Arial" panose="020B0604020202020204" pitchFamily="34" charset="0"/>
              </a:rPr>
              <a:t>, En el inmediato futuro se compromete a ser una organización líder e innovadora reconocida a nivel Regional y Nacional, Implementando y Certificando su Sistema de Gestión Integrado HSEQ, con el enfoque en los estándares internacionales en materia de Calidad, Seguridad, Salud en el Trabajo y conservación del medio ambiente., para el mediano futuro 2030 </a:t>
            </a:r>
            <a:r>
              <a:rPr lang="es-CO" sz="1600" b="1" dirty="0">
                <a:latin typeface="Arial" panose="020B0604020202020204" pitchFamily="34" charset="0"/>
              </a:rPr>
              <a:t>ARBQUIN INGENIERÍA Y MANTENIMIENTO S.A.S., </a:t>
            </a:r>
            <a:r>
              <a:rPr lang="es-CO" sz="1600" dirty="0">
                <a:latin typeface="Arial" panose="020B0604020202020204" pitchFamily="34" charset="0"/>
              </a:rPr>
              <a:t>Contará con sus instalaciones operativas y administrativas propias para la prestación de sus servicios y habrá alcanzado liderazgo y reconocimiento en el Sector Industrial y de Hidrocarburos. </a:t>
            </a:r>
            <a:endParaRPr lang="es-CO" sz="1600" dirty="0"/>
          </a:p>
          <a:p>
            <a:pPr marL="0" indent="0" algn="just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s-CO" sz="1600" dirty="0">
                <a:latin typeface="Arial" panose="020B0604020202020204" pitchFamily="34" charset="0"/>
              </a:rPr>
              <a:t>Mantendremos la competitividad en el mercado nacional e internacional con la filosofía de Investigación y satisfaciendo a nuestros clientes y partes interesadas, promoviendo nuestros valores y cultura empresarial, garantizando la rentabilidad de los negocios, realizando las actividades en un entorno socialmente responsable, minimizando la accidentalidad laboral y el impacto al medio ambiente.  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29000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8BF96-F6CE-F36C-3E0B-CD005172F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3FB4604-E84A-3BF4-AABC-84C502B48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1" y="120004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2 Marcador de contenido">
            <a:extLst>
              <a:ext uri="{FF2B5EF4-FFF2-40B4-BE49-F238E27FC236}">
                <a16:creationId xmlns:a16="http://schemas.microsoft.com/office/drawing/2014/main" id="{06271DE1-8A89-BC7C-F260-98A3B76B774A}"/>
              </a:ext>
            </a:extLst>
          </p:cNvPr>
          <p:cNvSpPr txBox="1">
            <a:spLocks/>
          </p:cNvSpPr>
          <p:nvPr/>
        </p:nvSpPr>
        <p:spPr>
          <a:xfrm>
            <a:off x="1163782" y="2122834"/>
            <a:ext cx="10124902" cy="280501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Arial" panose="020B0604020202020204" pitchFamily="34" charset="0"/>
              <a:buNone/>
            </a:pPr>
            <a:r>
              <a:rPr lang="es-CO" sz="2000" b="1" dirty="0"/>
              <a:t>Que es salud y seguridad en el trabajo:</a:t>
            </a:r>
          </a:p>
          <a:p>
            <a:pPr marL="109728" indent="0">
              <a:buFont typeface="Arial" panose="020B0604020202020204" pitchFamily="34" charset="0"/>
              <a:buNone/>
            </a:pPr>
            <a:endParaRPr lang="es-CO" sz="2000" b="1" dirty="0"/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Disciplina que trata de la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prevención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de las lesiones y enfermedades causadas por las condiciones de trabajo, y de la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protección y promoción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de la salud de los trabajadores. Busca mejorar las condiciones y el medio ambiente de trabajo, así como la salud en el trabajo, que conlleva la promoción y el mantenimiento del bienestar físico, mental y social de los trabajadores.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 Ley 1562/2012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359BDE18-1A5D-C8BE-2949-33C3B5A6FC34}"/>
              </a:ext>
            </a:extLst>
          </p:cNvPr>
          <p:cNvSpPr txBox="1">
            <a:spLocks/>
          </p:cNvSpPr>
          <p:nvPr/>
        </p:nvSpPr>
        <p:spPr>
          <a:xfrm>
            <a:off x="1981200" y="787156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>
                <a:latin typeface="Arial" panose="020B0604020202020204" pitchFamily="34" charset="0"/>
                <a:cs typeface="Arial" panose="020B0604020202020204" pitchFamily="34" charset="0"/>
              </a:rPr>
              <a:t>Aspectos generales y legales en Seguridad y salud en el trabajo</a:t>
            </a:r>
            <a:endParaRPr lang="es-C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231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E67AB-BFDB-0747-90D4-DAB3A3A6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ABC6F66-5857-591D-548C-0218588A7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1" y="120004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5A212F48-B889-0803-F87B-D9472A6DC1F8}"/>
              </a:ext>
            </a:extLst>
          </p:cNvPr>
          <p:cNvSpPr txBox="1">
            <a:spLocks/>
          </p:cNvSpPr>
          <p:nvPr/>
        </p:nvSpPr>
        <p:spPr>
          <a:xfrm>
            <a:off x="2130829" y="2733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>
                <a:latin typeface="Arial" panose="020B0604020202020204" pitchFamily="34" charset="0"/>
                <a:cs typeface="Arial" panose="020B0604020202020204" pitchFamily="34" charset="0"/>
              </a:rPr>
              <a:t>POLITICAS DEL SISTEMA DE GESTION INTEGRADO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7AFEE03-65AD-7D54-AC16-678FE4F5C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6230" y="1346719"/>
            <a:ext cx="5459539" cy="1222786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CO" b="1" dirty="0"/>
              <a:t>POLITICA SGI HSEQ</a:t>
            </a:r>
          </a:p>
        </p:txBody>
      </p:sp>
      <p:pic>
        <p:nvPicPr>
          <p:cNvPr id="8" name="Picture 15" descr="http://www.inadeco.es/wp-content/uploads/2014/11/icono-form-a-distancia-300x300.jpg">
            <a:extLst>
              <a:ext uri="{FF2B5EF4-FFF2-40B4-BE49-F238E27FC236}">
                <a16:creationId xmlns:a16="http://schemas.microsoft.com/office/drawing/2014/main" id="{E2019524-FC37-88E3-933A-499D4197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655" y="1621283"/>
            <a:ext cx="19446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echa abajo 2">
            <a:extLst>
              <a:ext uri="{FF2B5EF4-FFF2-40B4-BE49-F238E27FC236}">
                <a16:creationId xmlns:a16="http://schemas.microsoft.com/office/drawing/2014/main" id="{B0052CB9-D8DD-AFE9-9FA3-7D8D6592C809}"/>
              </a:ext>
            </a:extLst>
          </p:cNvPr>
          <p:cNvSpPr/>
          <p:nvPr/>
        </p:nvSpPr>
        <p:spPr>
          <a:xfrm>
            <a:off x="5771963" y="2600834"/>
            <a:ext cx="648072" cy="38360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D0BB5C-DF09-46A7-780A-2043CD5F85B2}"/>
              </a:ext>
            </a:extLst>
          </p:cNvPr>
          <p:cNvSpPr txBox="1"/>
          <p:nvPr/>
        </p:nvSpPr>
        <p:spPr>
          <a:xfrm>
            <a:off x="636461" y="3050592"/>
            <a:ext cx="111011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ARBQUIN SAS,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Enfocada en satisfacer las necesidades y requisitos de nuestros clientes y partes interesadas. 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Se compromete a mantener y mejorar la calidad de vida y a proteger la integridad física y mental de sus colaboradores.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Implementando controles de las condiciones de trabajo y el entorno donde se ejecutan las actividades, mediante una acción continua en la identificación, evaluación y control de los riesgos existentes en los puestos de trabajo, a través de una adecuada planeación, programación e implementación de los programas de medicina del trabajo.</a:t>
            </a:r>
          </a:p>
        </p:txBody>
      </p:sp>
    </p:spTree>
    <p:extLst>
      <p:ext uri="{BB962C8B-B14F-4D97-AF65-F5344CB8AC3E}">
        <p14:creationId xmlns:p14="http://schemas.microsoft.com/office/powerpoint/2010/main" val="149192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3263D-832F-7F7F-8A59-081A42E0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9E077B4-81B9-19B8-3E49-BA7EB755A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1" y="120004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11">
            <a:hlinkClick r:id="rId3" action="ppaction://hlinkfile"/>
            <a:extLst>
              <a:ext uri="{FF2B5EF4-FFF2-40B4-BE49-F238E27FC236}">
                <a16:creationId xmlns:a16="http://schemas.microsoft.com/office/drawing/2014/main" id="{6ABCABF0-E6EC-3997-1787-C307D6278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541" y="361681"/>
            <a:ext cx="5532758" cy="1222787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AR" altLang="es-CO" b="1" dirty="0"/>
              <a:t>POLÍTICA  DE NO ALCOHOL, </a:t>
            </a:r>
          </a:p>
          <a:p>
            <a:pPr eaLnBrk="1" hangingPunct="1"/>
            <a:r>
              <a:rPr lang="es-AR" altLang="es-CO" b="1" dirty="0"/>
              <a:t>SUSTANCIAS PSICOACTIVAS</a:t>
            </a:r>
          </a:p>
          <a:p>
            <a:pPr eaLnBrk="1" hangingPunct="1"/>
            <a:r>
              <a:rPr lang="es-AR" altLang="es-CO" b="1" dirty="0"/>
              <a:t>Y CIGARILLO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F31260-01C5-09D3-C37C-2DABDB54D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245" y="515923"/>
            <a:ext cx="1344173" cy="855864"/>
          </a:xfrm>
          <a:prstGeom prst="rect">
            <a:avLst/>
          </a:prstGeom>
        </p:spPr>
      </p:pic>
      <p:sp>
        <p:nvSpPr>
          <p:cNvPr id="12" name="Flecha abajo 11">
            <a:extLst>
              <a:ext uri="{FF2B5EF4-FFF2-40B4-BE49-F238E27FC236}">
                <a16:creationId xmlns:a16="http://schemas.microsoft.com/office/drawing/2014/main" id="{5234898E-C81C-D839-68BC-9E3277EF8119}"/>
              </a:ext>
            </a:extLst>
          </p:cNvPr>
          <p:cNvSpPr/>
          <p:nvPr/>
        </p:nvSpPr>
        <p:spPr>
          <a:xfrm>
            <a:off x="5973884" y="1584468"/>
            <a:ext cx="648072" cy="4271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AE603B6-9727-5DB2-48F2-C6B6844342B3}"/>
              </a:ext>
            </a:extLst>
          </p:cNvPr>
          <p:cNvSpPr txBox="1"/>
          <p:nvPr/>
        </p:nvSpPr>
        <p:spPr>
          <a:xfrm>
            <a:off x="636461" y="2011607"/>
            <a:ext cx="1110111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ARBQUIN SAS,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Siendo consiente del compromiso de garantizar un ambiente sano, seguro y saludable dentro de las áreas, procesos y proyectos se compromete a: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Vigilar y controlar que sus colaboradores, clientes, contratistas, visitantes  y demás grupos de interés, NO consuman alcohol, sustancias psicoactivas, sustancias que alteren el estado de la conciencia, el estado de animo, la percepción y la capacidad de reacción y/o tabaco dentro de las áreas, procesos y proyectos.</a:t>
            </a:r>
          </a:p>
          <a:p>
            <a:pPr algn="just"/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ARBQUIN SAS,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permitirá el ingreso de personas que se encuentren bajo los efectos del alcohol, sustancias psicoactivas. Tampoco se le permitirá participar en las actividades u operar cualquier equipo o maquinaria, ya que esta condición disminuye la capacidad física y mental del colaborador, poniendo en riesgo su integridad física, la de sus compañeros y/o terceros.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Asignara recursos para la implementación de programas y/o campañas preventivas, con el fin de sensibilizar en la importancia de llevar un estilo de vida saludable.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Se realizaran pruebas aleatorias para establecer y/o descartar indicios de uso de sustancias psicoactivas y alcohol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incumplimiento de esta directriz implica la sujeción de las condiciones disciplinarias contempladas en el reglamento interno de trabajo.</a:t>
            </a:r>
          </a:p>
        </p:txBody>
      </p:sp>
    </p:spTree>
    <p:extLst>
      <p:ext uri="{BB962C8B-B14F-4D97-AF65-F5344CB8AC3E}">
        <p14:creationId xmlns:p14="http://schemas.microsoft.com/office/powerpoint/2010/main" val="4116033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F7085AA-D30B-B04A-399C-499760EB7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1">
            <a:hlinkClick r:id="rId3" action="ppaction://hlinkfile"/>
            <a:extLst>
              <a:ext uri="{FF2B5EF4-FFF2-40B4-BE49-F238E27FC236}">
                <a16:creationId xmlns:a16="http://schemas.microsoft.com/office/drawing/2014/main" id="{04E64751-8C9D-AE74-EF59-FF8AD88D7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541" y="361681"/>
            <a:ext cx="5532758" cy="1222787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CO" b="1" dirty="0"/>
          </a:p>
          <a:p>
            <a:pPr eaLnBrk="1" hangingPunct="1"/>
            <a:r>
              <a:rPr lang="es-AR" altLang="es-CO" b="1" dirty="0"/>
              <a:t>       POLÍTICA  DE SEGURIDAD</a:t>
            </a:r>
          </a:p>
          <a:p>
            <a:pPr eaLnBrk="1" hangingPunct="1"/>
            <a:r>
              <a:rPr lang="es-AR" altLang="es-CO" b="1" dirty="0"/>
              <a:t>                          VIAL </a:t>
            </a:r>
          </a:p>
        </p:txBody>
      </p:sp>
      <p:sp>
        <p:nvSpPr>
          <p:cNvPr id="6" name="Flecha abajo 11">
            <a:extLst>
              <a:ext uri="{FF2B5EF4-FFF2-40B4-BE49-F238E27FC236}">
                <a16:creationId xmlns:a16="http://schemas.microsoft.com/office/drawing/2014/main" id="{FFD5F41A-AEC4-F7FE-E5AD-9C2EA39051E3}"/>
              </a:ext>
            </a:extLst>
          </p:cNvPr>
          <p:cNvSpPr/>
          <p:nvPr/>
        </p:nvSpPr>
        <p:spPr>
          <a:xfrm>
            <a:off x="5973884" y="1584468"/>
            <a:ext cx="648072" cy="4271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50D2132-3FA2-6936-CB88-0F63597F75AD}"/>
              </a:ext>
            </a:extLst>
          </p:cNvPr>
          <p:cNvSpPr txBox="1"/>
          <p:nvPr/>
        </p:nvSpPr>
        <p:spPr>
          <a:xfrm>
            <a:off x="669712" y="2011607"/>
            <a:ext cx="1110111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 compromiso de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ARBQUIN SAS,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asentar actividades de promoción y prevención de incidentes, accidentes en áreas operativas, en las instalaciones de la empresa y en las vías publicas, por ello todas sus partes interesadas para el ejercicio de sus labores diarias, son responsables de participar en las actividades que desarrolle la empresa a fin de disminuir la probabilidad de ocurrencia de accidentes que puedan afectar la integridad física, mental y social de sus colaboradores, contratistas, subcontratistas y comunidad en general dando cumplimiento a la normatividad legal vigente en lo que respecta a la seguridad vial. De acuerdo a lo anterior la empresa define: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Destinar recursos financieros, humanos y técnicos para dar cumplimiento a la política.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Ninguna persona podrá conducir un vehiculo cuando este o haya estado bajo los efectos del alcohol o sustancias psicoactivas durante las 24 horas anteriores a ejecutar la acción.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 obligación del conductor dar cabal cumplimiento a todas las normas legales vigentes.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Ningún trabajador podrá conducir vehículos a cargo de la empresa sin previa autorización.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exceder los limites de seguridad establecidos por el ministerio de transporte, por el cliente y por la empresa.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Establecer estrategias de concientización a través de capacitaciones de orientación y prevención de accidentes de transito.</a:t>
            </a:r>
          </a:p>
        </p:txBody>
      </p:sp>
      <p:pic>
        <p:nvPicPr>
          <p:cNvPr id="1028" name="Picture 4" descr="Print Quiz: PESV APDR (pesv - seguridad - vial)">
            <a:extLst>
              <a:ext uri="{FF2B5EF4-FFF2-40B4-BE49-F238E27FC236}">
                <a16:creationId xmlns:a16="http://schemas.microsoft.com/office/drawing/2014/main" id="{89AD0924-FEE9-9954-DFB5-021E71C37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71" y="386078"/>
            <a:ext cx="1218512" cy="122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3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F144A-8A67-4C86-E745-F17646157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00D322B-BDB4-C68A-BE41-D40A8A8F5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7C795F8-01A1-B685-2D8C-3D8E35141EA2}"/>
              </a:ext>
            </a:extLst>
          </p:cNvPr>
          <p:cNvSpPr txBox="1"/>
          <p:nvPr/>
        </p:nvSpPr>
        <p:spPr>
          <a:xfrm>
            <a:off x="527901" y="1875935"/>
            <a:ext cx="113875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La Empresa </a:t>
            </a:r>
            <a:r>
              <a:rPr lang="es-CO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ARBQUIN INGENIERÍA Y MANTENIMIENTO S.A.S., </a:t>
            </a:r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 compromete a proteger la salud y la seguridad de su recurso humano, mediante la implementación del sistema de gestión de la seguridad y salud en el trabajo SG-SST.</a:t>
            </a:r>
          </a:p>
          <a:p>
            <a:pPr algn="just"/>
            <a:endParaRPr lang="es-CO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Por lo tanto, mantiene unas condiciones seguras y saludables en los lugares de trabajo. </a:t>
            </a:r>
            <a:r>
              <a:rPr lang="es-ES" dirty="0"/>
              <a:t>Mediante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 desarrollo de un proceso lógico y por etapas, basado en la mejora continua, mediante:</a:t>
            </a: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Asegurar un alto grado de cumplimiento en los requisitos del cliente en los trabajos ejecutados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Fomentar la gestión en seguridad, salud en el trabajo y medio ambiente conforme a la legislación vigente y otros requisitos suscritos por la empresa.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Contar con un recurso humano competente acorde con sus funciones y responsabilidades en el logro de la conformidad de los requisitos integrados del SGI.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Mejorar continuamente los procesos para aumentar la eficacia en la prestación del servicio.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Preservar y promover condiciones de trabajo seguro en todas las actividades ocupacionales de la empresa.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Promover practicas que prevengan la contaminación ambiental, y estimulen la protección y el adecuado uso de los recursos naturales en nuestra actividades, productos y servicios.</a:t>
            </a:r>
            <a:endParaRPr lang="es-CO" dirty="0"/>
          </a:p>
        </p:txBody>
      </p:sp>
      <p:sp>
        <p:nvSpPr>
          <p:cNvPr id="2" name="Rectangle 11">
            <a:hlinkClick r:id="rId3" action="ppaction://hlinkfile"/>
            <a:extLst>
              <a:ext uri="{FF2B5EF4-FFF2-40B4-BE49-F238E27FC236}">
                <a16:creationId xmlns:a16="http://schemas.microsoft.com/office/drawing/2014/main" id="{C2811970-EE1C-12D4-B1C5-5E51F3DD7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541" y="361681"/>
            <a:ext cx="5532758" cy="1222787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CO" b="1" dirty="0"/>
          </a:p>
          <a:p>
            <a:pPr eaLnBrk="1" hangingPunct="1"/>
            <a:r>
              <a:rPr lang="es-AR" altLang="es-CO" b="1" dirty="0"/>
              <a:t>POLÍTICA  DE SEGURIDAD</a:t>
            </a:r>
          </a:p>
          <a:p>
            <a:pPr eaLnBrk="1" hangingPunct="1"/>
            <a:r>
              <a:rPr lang="es-AR" altLang="es-CO" b="1" dirty="0"/>
              <a:t> Y SALUD EN EL TRABAJO</a:t>
            </a:r>
          </a:p>
        </p:txBody>
      </p:sp>
      <p:sp>
        <p:nvSpPr>
          <p:cNvPr id="3" name="Flecha abajo 11">
            <a:extLst>
              <a:ext uri="{FF2B5EF4-FFF2-40B4-BE49-F238E27FC236}">
                <a16:creationId xmlns:a16="http://schemas.microsoft.com/office/drawing/2014/main" id="{B093C81F-E010-89A1-DEB4-CB3A32F36235}"/>
              </a:ext>
            </a:extLst>
          </p:cNvPr>
          <p:cNvSpPr/>
          <p:nvPr/>
        </p:nvSpPr>
        <p:spPr>
          <a:xfrm>
            <a:off x="5973884" y="1584469"/>
            <a:ext cx="648072" cy="2914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ANUAL SISTEMA DE GESTIÓN EN SEGURIDAD Y SALUD EN EL TRABAJO - SST C&amp;F  LOGISTICA INTERNACIONAL S.A.S. MANU">
            <a:extLst>
              <a:ext uri="{FF2B5EF4-FFF2-40B4-BE49-F238E27FC236}">
                <a16:creationId xmlns:a16="http://schemas.microsoft.com/office/drawing/2014/main" id="{98790F89-6682-30CE-275D-FC337861D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27" y="453436"/>
            <a:ext cx="1855848" cy="103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982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20948-A840-B0B3-3575-6EA1BD561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0514801-064E-39EE-3A78-D247DA659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C37D390-A1A4-8587-81E7-2B02076731C4}"/>
              </a:ext>
            </a:extLst>
          </p:cNvPr>
          <p:cNvSpPr txBox="1"/>
          <p:nvPr/>
        </p:nvSpPr>
        <p:spPr>
          <a:xfrm>
            <a:off x="909684" y="2059579"/>
            <a:ext cx="1068795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ARBQUIN INGENIERÍA Y MANTENIMIENTO S.A.S</a:t>
            </a:r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Se compromete con todo el personal a ponderar el bienestar y crecimiento de nuestra empresa; con el fin de brindarle a sus trabajadores una mejor calidad de vida, supliéndole sus necesidades prioritarias y las de la comunidad en general, especialmente donde la empresa desarrolle proyectos; de ahí el interés que tenemos de impulsar el progreso social, cívico y económico de nuestros colabores, partes interesadas y comunidad en general.</a:t>
            </a:r>
          </a:p>
          <a:p>
            <a:pPr lvl="0" algn="just"/>
            <a:endParaRPr lang="es-CO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Asumimos la Responsabilidad Social Empresarial, como uno de nuestros pilares, generando equilibrio ambiental, social y económico en nuestra empresa y en el entorno, fortaleciendo las relaciones de confianza en los grupos de interés, impulsando una cultura con conductas éticas, basados en el respeto de los derechos humanos y la honestidad en el cierre de nuestros negocios, dándole cumplimiento a los requisitos legales vigentes aplicables a la actividad de la empresa. Teniendo claro los valores y principios que sustentan la política como son: (Conducta empresarial, generación de empleo, Seguridad y salud en el trabajo, participación de la comunidad, relaciones con clientes y proveedores).</a:t>
            </a:r>
          </a:p>
          <a:p>
            <a:pPr lvl="0" algn="just"/>
            <a:r>
              <a:rPr lang="es-CO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5" name="Rectangle 11">
            <a:hlinkClick r:id="rId3" action="ppaction://hlinkfile"/>
            <a:extLst>
              <a:ext uri="{FF2B5EF4-FFF2-40B4-BE49-F238E27FC236}">
                <a16:creationId xmlns:a16="http://schemas.microsoft.com/office/drawing/2014/main" id="{8B1A561A-D1F6-4F8B-9A42-0C6147F98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541" y="361681"/>
            <a:ext cx="5532758" cy="1222787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CO" b="1" dirty="0"/>
          </a:p>
          <a:p>
            <a:pPr eaLnBrk="1" hangingPunct="1"/>
            <a:r>
              <a:rPr lang="es-AR" altLang="es-CO" b="1" dirty="0"/>
              <a:t>POLÍTICA  DE RESPONSABILIDAD </a:t>
            </a:r>
          </a:p>
          <a:p>
            <a:pPr eaLnBrk="1" hangingPunct="1"/>
            <a:r>
              <a:rPr lang="es-AR" altLang="es-CO" b="1" dirty="0"/>
              <a:t>SOCIAL EMPRESARIAL</a:t>
            </a:r>
          </a:p>
        </p:txBody>
      </p:sp>
      <p:sp>
        <p:nvSpPr>
          <p:cNvPr id="7" name="Flecha abajo 11">
            <a:extLst>
              <a:ext uri="{FF2B5EF4-FFF2-40B4-BE49-F238E27FC236}">
                <a16:creationId xmlns:a16="http://schemas.microsoft.com/office/drawing/2014/main" id="{3AEC0C2A-7494-4FFA-A0B5-68F250732A8B}"/>
              </a:ext>
            </a:extLst>
          </p:cNvPr>
          <p:cNvSpPr/>
          <p:nvPr/>
        </p:nvSpPr>
        <p:spPr>
          <a:xfrm>
            <a:off x="5973884" y="1584468"/>
            <a:ext cx="648072" cy="4271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La Comunicación en la Responsabilidad Social Empresarial - CSR Consulting">
            <a:extLst>
              <a:ext uri="{FF2B5EF4-FFF2-40B4-BE49-F238E27FC236}">
                <a16:creationId xmlns:a16="http://schemas.microsoft.com/office/drawing/2014/main" id="{338CD06E-2B30-4E44-B77F-6F0B617A2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095" y="486081"/>
            <a:ext cx="1484625" cy="103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80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2905-19CB-4505-C5E1-5A727650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CF335A7-0FAD-D908-51A3-966FCE321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98CA4BC-AE8B-6898-F5EF-F2B8AE1C1F7B}"/>
              </a:ext>
            </a:extLst>
          </p:cNvPr>
          <p:cNvSpPr txBox="1"/>
          <p:nvPr/>
        </p:nvSpPr>
        <p:spPr>
          <a:xfrm>
            <a:off x="786302" y="2080253"/>
            <a:ext cx="110232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b="1" dirty="0">
                <a:latin typeface="Arial" pitchFamily="34" charset="0"/>
                <a:cs typeface="Arial" pitchFamily="34" charset="0"/>
              </a:rPr>
              <a:t>ARBQUIN INGENIERÍA Y MANTENIMIENTO S.A.S</a:t>
            </a:r>
            <a:r>
              <a:rPr lang="es-CO" dirty="0">
                <a:latin typeface="Arial" pitchFamily="34" charset="0"/>
                <a:cs typeface="Arial" pitchFamily="34" charset="0"/>
              </a:rPr>
              <a:t>, en cumplimiento de los ordenamientos emitidos por el Ministerio del Trabajo y la Legislación Nacional Vigente, ha establecido la presente Política sobre el uso de los Elementos de Protección Personal en cada puesto de trabajo.</a:t>
            </a:r>
          </a:p>
          <a:p>
            <a:pPr algn="just"/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dirty="0">
                <a:latin typeface="Arial" pitchFamily="34" charset="0"/>
                <a:cs typeface="Arial" pitchFamily="34" charset="0"/>
              </a:rPr>
              <a:t>Su objetivo principal, es proteger a sus trabajadores, empleados y visitantes de los riesgos a los que están expuestos dentro de las instalaciones de la empresa, dentro de las áreas operativas y en el desarrollo de las labores ordenadas. Por lo tanto, establece: </a:t>
            </a:r>
          </a:p>
          <a:p>
            <a:pPr algn="just"/>
            <a:endParaRPr lang="es-CO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itchFamily="34" charset="0"/>
                <a:cs typeface="Arial" pitchFamily="34" charset="0"/>
              </a:rPr>
              <a:t>El uso de elementos de protección personal es de carácter OBLIGATORIO, para los trabajadores, empleados y visitantes como parte de su propia seguridad.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itchFamily="34" charset="0"/>
                <a:cs typeface="Arial" pitchFamily="34" charset="0"/>
              </a:rPr>
              <a:t>Es responsabilidad de cada trabajador, cuidar sus Elementos de Protección Personal.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itchFamily="34" charset="0"/>
                <a:cs typeface="Arial" pitchFamily="34" charset="0"/>
              </a:rPr>
              <a:t>Hacer la reposición de los Elementos de Protección Personal, una vez estos estén deteriorados o dañados.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dirty="0">
                <a:latin typeface="Arial" pitchFamily="34" charset="0"/>
                <a:cs typeface="Arial" pitchFamily="34" charset="0"/>
              </a:rPr>
              <a:t>El área HSEQ, será la autoridad responsable del control y cumplimiento de la presente Política.</a:t>
            </a:r>
            <a:r>
              <a:rPr lang="es-ES" sz="1800" dirty="0"/>
              <a:t> </a:t>
            </a:r>
            <a:endParaRPr lang="es-CO" dirty="0"/>
          </a:p>
        </p:txBody>
      </p:sp>
      <p:sp>
        <p:nvSpPr>
          <p:cNvPr id="7" name="Rectangle 11">
            <a:hlinkClick r:id="rId3" action="ppaction://hlinkfile"/>
            <a:extLst>
              <a:ext uri="{FF2B5EF4-FFF2-40B4-BE49-F238E27FC236}">
                <a16:creationId xmlns:a16="http://schemas.microsoft.com/office/drawing/2014/main" id="{8700942A-948E-43BC-BD2C-5D2FC9375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541" y="361681"/>
            <a:ext cx="5532758" cy="1222787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CO" b="1" dirty="0"/>
          </a:p>
          <a:p>
            <a:pPr eaLnBrk="1" hangingPunct="1"/>
            <a:r>
              <a:rPr lang="es-AR" altLang="es-CO" b="1" dirty="0"/>
              <a:t>POLÍTICA DE USO DE ELEMENTOS </a:t>
            </a:r>
          </a:p>
          <a:p>
            <a:pPr eaLnBrk="1" hangingPunct="1"/>
            <a:r>
              <a:rPr lang="es-AR" altLang="es-CO" b="1" dirty="0"/>
              <a:t>DE PROTECCIÓN PERSONAL </a:t>
            </a:r>
          </a:p>
        </p:txBody>
      </p:sp>
      <p:sp>
        <p:nvSpPr>
          <p:cNvPr id="8" name="Flecha abajo 11">
            <a:extLst>
              <a:ext uri="{FF2B5EF4-FFF2-40B4-BE49-F238E27FC236}">
                <a16:creationId xmlns:a16="http://schemas.microsoft.com/office/drawing/2014/main" id="{5BE5A107-307B-4165-A5FE-4A6D16361DEE}"/>
              </a:ext>
            </a:extLst>
          </p:cNvPr>
          <p:cNvSpPr/>
          <p:nvPr/>
        </p:nvSpPr>
        <p:spPr>
          <a:xfrm>
            <a:off x="5973884" y="1584468"/>
            <a:ext cx="648072" cy="4271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F13D76C-1D30-439B-BBCE-5466EC315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925" y="488517"/>
            <a:ext cx="922765" cy="96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05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34BFC-3098-6B72-CAD3-804AC90EC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C7B3751-812F-10A9-4D3C-BA588832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ED8FD5AE-2DA5-4127-A109-7D03062C8A46}"/>
              </a:ext>
            </a:extLst>
          </p:cNvPr>
          <p:cNvSpPr txBox="1">
            <a:spLocks/>
          </p:cNvSpPr>
          <p:nvPr/>
        </p:nvSpPr>
        <p:spPr>
          <a:xfrm>
            <a:off x="2579370" y="426086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b="1">
                <a:latin typeface="Arial" panose="020B0604020202020204" pitchFamily="34" charset="0"/>
                <a:cs typeface="Arial" panose="020B0604020202020204" pitchFamily="34" charset="0"/>
              </a:rPr>
              <a:t>Aspectos generales y legales en Seguridad y salud en el trabajo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A371CDE-D563-40B1-9AA7-A1B5D4F00AF9}"/>
              </a:ext>
            </a:extLst>
          </p:cNvPr>
          <p:cNvSpPr/>
          <p:nvPr/>
        </p:nvSpPr>
        <p:spPr>
          <a:xfrm>
            <a:off x="548640" y="1672355"/>
            <a:ext cx="4613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Accidente de trabajo: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Suceso repentino que sobreviene por causa o con ocasión del trabajo y produce en el trabajador una lesión orgánica, una perturbación funcional o psiquiátrica, una invalidez o la muerte. Ley 1562/2012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45D6F2E-788D-45A6-9832-BA485CB5C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02" y="3650037"/>
            <a:ext cx="4374403" cy="2272417"/>
          </a:xfrm>
          <a:prstGeom prst="rect">
            <a:avLst/>
          </a:prstGeom>
        </p:spPr>
      </p:pic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E13A6608-1676-4FA1-80C9-C6977F264C7F}"/>
              </a:ext>
            </a:extLst>
          </p:cNvPr>
          <p:cNvSpPr txBox="1">
            <a:spLocks/>
          </p:cNvSpPr>
          <p:nvPr/>
        </p:nvSpPr>
        <p:spPr>
          <a:xfrm>
            <a:off x="5648892" y="1524000"/>
            <a:ext cx="6162108" cy="490791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endParaRPr lang="es-CO" sz="5600" b="1" dirty="0">
              <a:latin typeface="Arial" pitchFamily="34" charset="0"/>
              <a:cs typeface="Arial" pitchFamily="34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es-CO" sz="7200" b="1" dirty="0">
                <a:latin typeface="Arial" pitchFamily="34" charset="0"/>
                <a:cs typeface="Arial" pitchFamily="34" charset="0"/>
              </a:rPr>
              <a:t>Excepciones:  </a:t>
            </a:r>
          </a:p>
          <a:p>
            <a:pPr algn="just"/>
            <a:r>
              <a:rPr lang="es-CO" sz="7200" dirty="0">
                <a:latin typeface="Arial" pitchFamily="34" charset="0"/>
                <a:cs typeface="Arial" pitchFamily="34" charset="0"/>
              </a:rPr>
              <a:t>Es también accidente de trabajo aquel que se produce durante la ejecución de órdenes del empleador, o contratante durante la ejecución de una labor bajo su autoridad, aún fuera del lugar y horas de trabajo.</a:t>
            </a:r>
          </a:p>
          <a:p>
            <a:pPr algn="just"/>
            <a:endParaRPr lang="es-CO" sz="7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7200" dirty="0">
                <a:latin typeface="Arial" pitchFamily="34" charset="0"/>
                <a:cs typeface="Arial" pitchFamily="34" charset="0"/>
              </a:rPr>
              <a:t>Igualmente se considera accidente de trabajo el que se produzca durante el traslado de los trabajadores o contratistas desde su residencia a los lugares de trabajo o viceversa, cuando el transporte lo suministre el empleador (Ruta).</a:t>
            </a:r>
          </a:p>
          <a:p>
            <a:pPr algn="just"/>
            <a:endParaRPr lang="es-CO" sz="7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7200" dirty="0">
                <a:latin typeface="Arial" pitchFamily="34" charset="0"/>
                <a:cs typeface="Arial" pitchFamily="34" charset="0"/>
              </a:rPr>
              <a:t>De igual forma se considera accidente de trabajo el que se produzca por la ejecución de actividades recreativas, deportivas o culturales, cuando se actúe por cuenta o en representación del empleador o de la empresa usuaria cuando se trate de trabajadores de empresas de servicios temporales que se encuentren en misión.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9146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B3132-0BB3-BEEA-9F84-7C2E66B91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1340700-4164-F9AE-0B94-7660EB55B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1 Título">
            <a:extLst>
              <a:ext uri="{FF2B5EF4-FFF2-40B4-BE49-F238E27FC236}">
                <a16:creationId xmlns:a16="http://schemas.microsoft.com/office/drawing/2014/main" id="{701C3CED-6135-43F5-BE21-9E2358E6422A}"/>
              </a:ext>
            </a:extLst>
          </p:cNvPr>
          <p:cNvSpPr txBox="1">
            <a:spLocks/>
          </p:cNvSpPr>
          <p:nvPr/>
        </p:nvSpPr>
        <p:spPr>
          <a:xfrm>
            <a:off x="2193826" y="291043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b="1">
                <a:latin typeface="Arial" panose="020B0604020202020204" pitchFamily="34" charset="0"/>
                <a:cs typeface="Arial" panose="020B0604020202020204" pitchFamily="34" charset="0"/>
              </a:rPr>
              <a:t>PROCEDIMIENTO DE REPORTE DE ACCIDENTES DE TRABAJO</a:t>
            </a:r>
            <a:endParaRPr lang="es-CO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4 Marcador de contenido">
            <a:extLst>
              <a:ext uri="{FF2B5EF4-FFF2-40B4-BE49-F238E27FC236}">
                <a16:creationId xmlns:a16="http://schemas.microsoft.com/office/drawing/2014/main" id="{EA54EFA9-75E5-4A35-8F8E-67A18DCA26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9551937"/>
              </p:ext>
            </p:extLst>
          </p:nvPr>
        </p:nvGraphicFramePr>
        <p:xfrm>
          <a:off x="2022376" y="1407055"/>
          <a:ext cx="8147248" cy="4972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4171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9CC6F-764B-1AC6-1ADD-D1787649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D9FBB52-35A3-E220-0974-5048BD9A2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1 Título">
            <a:extLst>
              <a:ext uri="{FF2B5EF4-FFF2-40B4-BE49-F238E27FC236}">
                <a16:creationId xmlns:a16="http://schemas.microsoft.com/office/drawing/2014/main" id="{BF6E71F5-F185-4278-813B-CBDEBB505223}"/>
              </a:ext>
            </a:extLst>
          </p:cNvPr>
          <p:cNvSpPr txBox="1">
            <a:spLocks/>
          </p:cNvSpPr>
          <p:nvPr/>
        </p:nvSpPr>
        <p:spPr>
          <a:xfrm>
            <a:off x="2548890" y="525127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b="1" dirty="0">
                <a:latin typeface="Arial" panose="020B0604020202020204" pitchFamily="34" charset="0"/>
                <a:cs typeface="Arial" panose="020B0604020202020204" pitchFamily="34" charset="0"/>
              </a:rPr>
              <a:t>Aspectos generales y legales en Seguridad y salud en el trabajo</a:t>
            </a:r>
          </a:p>
        </p:txBody>
      </p:sp>
      <p:sp>
        <p:nvSpPr>
          <p:cNvPr id="9" name="2 Marcador de contenido">
            <a:extLst>
              <a:ext uri="{FF2B5EF4-FFF2-40B4-BE49-F238E27FC236}">
                <a16:creationId xmlns:a16="http://schemas.microsoft.com/office/drawing/2014/main" id="{AAA42775-4547-4143-8B6A-A632E79D4817}"/>
              </a:ext>
            </a:extLst>
          </p:cNvPr>
          <p:cNvSpPr txBox="1">
            <a:spLocks/>
          </p:cNvSpPr>
          <p:nvPr/>
        </p:nvSpPr>
        <p:spPr>
          <a:xfrm>
            <a:off x="1153525" y="2710506"/>
            <a:ext cx="4258816" cy="187220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b="1" dirty="0"/>
              <a:t>Enfermedad laboral: </a:t>
            </a:r>
            <a:r>
              <a:rPr lang="es-CO" dirty="0"/>
              <a:t>Resultado de la exposición a factores de riesgo inherentes a la actividad laboral o del medio en el que el trabajador se ha visto obligado a trabajar. Ley 1562/2012</a:t>
            </a:r>
          </a:p>
          <a:p>
            <a:pPr algn="just"/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3641A37-BB12-4FBA-B743-F573348D0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2399988"/>
            <a:ext cx="4435252" cy="249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97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9B6AC-3952-3107-D584-207FA0F0A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FDCF3E3-1D5B-86D3-53EA-0A117F91A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FC5C41B-E428-400D-825E-5B44EC81D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120" y="404664"/>
            <a:ext cx="9052559" cy="113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CO" sz="3600" b="1" dirty="0">
                <a:latin typeface="Arial Rounded MT Bold" panose="020F0704030504030204" pitchFamily="34" charset="0"/>
              </a:rPr>
              <a:t>OBLIGACIONES DEL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ES" altLang="es-CO" sz="3600" b="1" dirty="0">
                <a:latin typeface="Arial Rounded MT Bold" panose="020F0704030504030204" pitchFamily="34" charset="0"/>
              </a:rPr>
              <a:t>TRABAJADOR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914F07-096A-42EB-AC9F-478989FED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268760"/>
            <a:ext cx="10317479" cy="45243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endParaRPr kumimoji="1" lang="es-ES" sz="1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endParaRPr kumimoji="1" lang="es-ES" sz="1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Suministrar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información clara, veraz y completa sobre su estado de salud.</a:t>
            </a:r>
          </a:p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Colaborar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y velar por el cumplimiento de las obligaciones contraídas por los empleadores.</a:t>
            </a:r>
          </a:p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Velar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por su propia seguridad y salud y por la de aquellas personas a las que puede afectar su actividad laboral.</a:t>
            </a:r>
          </a:p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adecuadamente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máquinas, aparatos, herramientas, sustancias peligrosas, equipos de transporte o cualquier otro medio necesario para el desarrollo de su actividad.</a:t>
            </a:r>
          </a:p>
          <a:p>
            <a:pPr marL="381000" indent="-381000" algn="just" eaLnBrk="1" hangingPunct="1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correctamente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kumimoji="1"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los medios y equipos de protección personal.</a:t>
            </a:r>
          </a:p>
          <a:p>
            <a:pPr marL="381000" indent="-381000" algn="just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Usar </a:t>
            </a: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adecuadamente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máquinas, aparatos, herramientas, sustancias peligrosas, equipos de transporte o cualquier otro medio necesario para el desarrollo de su actividad.</a:t>
            </a:r>
          </a:p>
          <a:p>
            <a:pPr marL="381000" indent="-381000" algn="just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Usar </a:t>
            </a: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correctamente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los medios y equipos de protección.</a:t>
            </a:r>
          </a:p>
          <a:p>
            <a:pPr marL="381000" indent="-381000" algn="just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Informar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inmediatamente de cualquier situación que entrañe riesgos para la seguridad y la salud</a:t>
            </a:r>
          </a:p>
          <a:p>
            <a:pPr marL="381000" indent="-381000" algn="just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Contribuir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al cumplimiento de las obligaciones establecidas por la autoridad competente con el fin de proteger la seguridad y la salud de los trabajadores en el trabajo.</a:t>
            </a:r>
          </a:p>
          <a:p>
            <a:pPr marL="381000" indent="-381000" algn="just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Cooperar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con el empresario para garantizar unas condiciones de trabajo seguras</a:t>
            </a:r>
          </a:p>
          <a:p>
            <a:pPr marL="381000" indent="-381000" algn="just">
              <a:buClr>
                <a:srgbClr val="A40000"/>
              </a:buClr>
              <a:buSzPct val="100000"/>
              <a:buFont typeface="Wingdings" pitchFamily="2" charset="2"/>
              <a:buChar char="v"/>
              <a:defRPr/>
            </a:pPr>
            <a:r>
              <a:rPr kumimoji="1" lang="es-ES" sz="16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Cumplir</a:t>
            </a:r>
            <a:r>
              <a:rPr kumimoji="1" lang="es-E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instrucciones adecuadas sobre riesgos y peligros antes de iniciar el desempeño de un puesto de trabajo.</a:t>
            </a:r>
            <a:endParaRPr kumimoji="1" lang="es-ES" sz="16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585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3F154-875E-0AC4-05CE-7130687A3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8554A5A-594A-A4CE-D0D9-EF5DF0350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559967E5-E7CE-46BB-95DC-DB5825258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9312" y="1206124"/>
            <a:ext cx="7704856" cy="47705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285750" marR="0" lvl="0" indent="-285750" algn="l" defTabSz="4492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None/>
              <a:tabLst>
                <a:tab pos="1336675" algn="l"/>
              </a:tabLst>
              <a:defRPr/>
            </a:pPr>
            <a:r>
              <a:rPr kumimoji="1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MS Gothic" pitchFamily="49" charset="-128"/>
                <a:cs typeface="+mn-cs"/>
              </a:rPr>
              <a:t>A través de:</a:t>
            </a:r>
          </a:p>
          <a:p>
            <a:pPr marL="1336675" marR="0" lvl="2" indent="-269875" algn="l" defTabSz="4492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  <a:tabLst>
                <a:tab pos="1336675" algn="l"/>
              </a:tabLst>
              <a:defRPr/>
            </a:pPr>
            <a:r>
              <a:rPr kumimoji="1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MS Gothic" pitchFamily="49" charset="-128"/>
                <a:cs typeface="+mn-cs"/>
              </a:rPr>
              <a:t>El COPASST (Comité Paritario de Seguridad y Salud en el Trabajo)</a:t>
            </a:r>
          </a:p>
          <a:p>
            <a:pPr marL="1336675" marR="0" lvl="2" indent="-269875" algn="l" defTabSz="4492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  <a:tabLst>
                <a:tab pos="1336675" algn="l"/>
              </a:tabLst>
              <a:defRPr/>
            </a:pPr>
            <a:r>
              <a:rPr kumimoji="1" lang="es-E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MS Gothic" pitchFamily="49" charset="-128"/>
              </a:rPr>
              <a:t>COCOLAB (Comité de convivencia laboral).</a:t>
            </a:r>
          </a:p>
          <a:p>
            <a:pPr marL="1336675" marR="0" lvl="2" indent="-269875" algn="l" defTabSz="44926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  <a:tabLst>
                <a:tab pos="1336675" algn="l"/>
              </a:tabLst>
              <a:defRPr/>
            </a:pPr>
            <a:r>
              <a:rPr kumimoji="1" lang="es-CO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MS Gothic" pitchFamily="49" charset="-128"/>
                <a:cs typeface="+mn-cs"/>
              </a:rPr>
              <a:t>Cartelera, </a:t>
            </a:r>
            <a:r>
              <a:rPr kumimoji="1" lang="es-CO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MS Gothic" pitchFamily="49" charset="-128"/>
              </a:rPr>
              <a:t>memorandos, </a:t>
            </a:r>
            <a:r>
              <a:rPr kumimoji="1" lang="es-CO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MS Gothic" pitchFamily="49" charset="-128"/>
                <a:cs typeface="+mn-cs"/>
              </a:rPr>
              <a:t>Correos Electrónicos</a:t>
            </a:r>
            <a:endParaRPr kumimoji="1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charset="0"/>
              <a:ea typeface="MS Gothic" pitchFamily="49" charset="-128"/>
              <a:cs typeface="+mn-cs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F9FE8DF3-14E9-40C3-B02F-8713BD6EB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288" y="450628"/>
            <a:ext cx="793960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es-ES" altLang="es-CO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 panose="020F0704030504030204" pitchFamily="34" charset="0"/>
                <a:ea typeface="MS Gothic" pitchFamily="49" charset="-128"/>
                <a:cs typeface="+mn-cs"/>
              </a:rPr>
              <a:t>PARTICIPACIÓN DE LOS TRABAJADORES</a:t>
            </a:r>
          </a:p>
        </p:txBody>
      </p:sp>
    </p:spTree>
    <p:extLst>
      <p:ext uri="{BB962C8B-B14F-4D97-AF65-F5344CB8AC3E}">
        <p14:creationId xmlns:p14="http://schemas.microsoft.com/office/powerpoint/2010/main" val="591801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77F69-3C92-6B26-B6F9-86ECB4C73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F779D1A-EB98-34BE-AF26-820A76EFD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B4C98F49-0A33-9447-288E-916128F52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384834"/>
              </p:ext>
            </p:extLst>
          </p:nvPr>
        </p:nvGraphicFramePr>
        <p:xfrm>
          <a:off x="1628122" y="5360927"/>
          <a:ext cx="5335835" cy="1028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5835">
                  <a:extLst>
                    <a:ext uri="{9D8B030D-6E8A-4147-A177-3AD203B41FA5}">
                      <a16:colId xmlns:a16="http://schemas.microsoft.com/office/drawing/2014/main" val="2499401463"/>
                    </a:ext>
                  </a:extLst>
                </a:gridCol>
              </a:tblGrid>
              <a:tr h="254326">
                <a:tc>
                  <a:txBody>
                    <a:bodyPr/>
                    <a:lstStyle/>
                    <a:p>
                      <a:pPr algn="l" fontAlgn="b"/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479631"/>
                  </a:ext>
                </a:extLst>
              </a:tr>
              <a:tr h="254326">
                <a:tc>
                  <a:txBody>
                    <a:bodyPr/>
                    <a:lstStyle/>
                    <a:p>
                      <a:pPr algn="l" fontAlgn="b"/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067649"/>
                  </a:ext>
                </a:extLst>
              </a:tr>
              <a:tr h="399653">
                <a:tc>
                  <a:txBody>
                    <a:bodyPr/>
                    <a:lstStyle/>
                    <a:p>
                      <a:pPr algn="l" fontAlgn="b"/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047828"/>
                  </a:ext>
                </a:extLst>
              </a:tr>
            </a:tbl>
          </a:graphicData>
        </a:graphic>
      </p:graphicFrame>
      <p:sp>
        <p:nvSpPr>
          <p:cNvPr id="9" name="Rectangle 1030">
            <a:extLst>
              <a:ext uri="{FF2B5EF4-FFF2-40B4-BE49-F238E27FC236}">
                <a16:creationId xmlns:a16="http://schemas.microsoft.com/office/drawing/2014/main" id="{C2693376-A3DA-4A7B-966E-797992094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" y="1884873"/>
            <a:ext cx="10012680" cy="3785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marR="0" lvl="0" indent="-34290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/>
              <a:defRPr/>
            </a:pP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Proponer actividades que procuren la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salud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de los trabajadores y un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ambiente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adecuado en los sitios de trabajo.</a:t>
            </a:r>
          </a:p>
          <a:p>
            <a:pPr marL="0" marR="0" lvl="0" indent="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1" lang="es-CO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MS Gothic" pitchFamily="49" charset="-128"/>
              <a:cs typeface="Arial" panose="020B0604020202020204" pitchFamily="34" charset="0"/>
            </a:endParaRPr>
          </a:p>
          <a:p>
            <a:pPr marL="342900" marR="0" lvl="0" indent="-34290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/>
              <a:defRPr/>
            </a:pP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Proponer y participar en las actividades de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capacitación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en materia de Seguridad y Salud en el Trabajo.</a:t>
            </a:r>
          </a:p>
          <a:p>
            <a:pPr marL="342900" marR="0" lvl="0" indent="-34290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/>
              <a:defRPr/>
            </a:pPr>
            <a:endParaRPr kumimoji="1" lang="es-CO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MS Gothic" pitchFamily="49" charset="-128"/>
              <a:cs typeface="Arial" panose="020B0604020202020204" pitchFamily="34" charset="0"/>
            </a:endParaRPr>
          </a:p>
          <a:p>
            <a:pPr marL="342900" marR="0" lvl="0" indent="-34290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/>
              <a:defRPr/>
            </a:pP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Vigilar el 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cumplimiento de las normas</a:t>
            </a:r>
            <a:r>
              <a:rPr kumimoji="1" lang="es-CO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, en materia de Medicina, Higiene y Seguridad Industrial que debe realizar la empresa, de acuerdo con el reglamento de Higiene y Seguridad Industrial y las normas vigentes.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C27C36C-96C0-4979-8375-D0CBB7D77840}"/>
              </a:ext>
            </a:extLst>
          </p:cNvPr>
          <p:cNvSpPr/>
          <p:nvPr/>
        </p:nvSpPr>
        <p:spPr>
          <a:xfrm>
            <a:off x="2422828" y="498238"/>
            <a:ext cx="85347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s-CO" sz="2800" b="1" dirty="0">
                <a:solidFill>
                  <a:prstClr val="black"/>
                </a:solidFill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COMPETENCIAS DEL COMITÉ PARITARIO DE </a:t>
            </a:r>
          </a:p>
          <a:p>
            <a:pPr algn="ctr"/>
            <a:r>
              <a:rPr kumimoji="1" lang="es-CO" sz="2800" b="1" dirty="0">
                <a:solidFill>
                  <a:prstClr val="black"/>
                </a:solidFill>
                <a:latin typeface="Arial" panose="020B0604020202020204" pitchFamily="34" charset="0"/>
                <a:ea typeface="MS Gothic" pitchFamily="49" charset="-128"/>
                <a:cs typeface="Arial" panose="020B0604020202020204" pitchFamily="34" charset="0"/>
              </a:rPr>
              <a:t>SEGURIDAD Y SALUD EN EL TRABAJO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885647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3207F2E-3175-47E9-BDD3-17FFF24DFA02}"/>
              </a:ext>
            </a:extLst>
          </p:cNvPr>
          <p:cNvSpPr/>
          <p:nvPr/>
        </p:nvSpPr>
        <p:spPr>
          <a:xfrm>
            <a:off x="782502" y="1382577"/>
            <a:ext cx="10626995" cy="4531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RESPONSABILIDADES DEL COMITÉ.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siguientes son algunas de las responsabilidades del Comité Paritario De Seguridad y Salud en el Trabajo.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Vigilar el cumplimiento del Sistema de Gestión de Seguridad y Salud en el Trabajo.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Colaborar con el análisis de las causas de accidentes de trabajo y enfermedades profesionales y proponer las medidas correctivas a que haya lugar para evitar su ocurrencia.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Visitar periódicamente los lugares de trabajo e inspeccionar la maquinaria y equipo con los cuales se realizan las labores diarias e informar sobre su estado y los posibles riesgos que estos generan con el fin de adoptar medidas correctivas.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Servir como organismo de coordinación entre empleador y trabajadores en la búsqueda de las soluciones en lo que hace referencia a Seguridad y Salud en el Trabajo.</a:t>
            </a:r>
            <a:endParaRPr lang="es-CO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Demás funciones que le señalen las normas sobre Seguridad y Salud en el Trabajo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23774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D3CA856-E315-483F-8BCE-2179882B4C43}"/>
              </a:ext>
            </a:extLst>
          </p:cNvPr>
          <p:cNvSpPr txBox="1">
            <a:spLocks/>
          </p:cNvSpPr>
          <p:nvPr/>
        </p:nvSpPr>
        <p:spPr>
          <a:xfrm>
            <a:off x="2318792" y="406024"/>
            <a:ext cx="7554416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>
                <a:latin typeface="Arial" panose="020B0604020202020204" pitchFamily="34" charset="0"/>
                <a:cs typeface="Arial" panose="020B0604020202020204" pitchFamily="34" charset="0"/>
              </a:rPr>
              <a:t>Funcionamiento del comité de convivencia laboral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A094700A-F5D1-4A99-8DA3-437EEF67264A}"/>
              </a:ext>
            </a:extLst>
          </p:cNvPr>
          <p:cNvSpPr txBox="1">
            <a:spLocks/>
          </p:cNvSpPr>
          <p:nvPr/>
        </p:nvSpPr>
        <p:spPr>
          <a:xfrm>
            <a:off x="2174776" y="2278233"/>
            <a:ext cx="8229600" cy="30963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es-CO"/>
              <a:t>El comité de convivencia laboral según lo establecido en las resoluciones 652 y 1356 de 2012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s-CO"/>
              <a:t> </a:t>
            </a:r>
          </a:p>
          <a:p>
            <a:pPr algn="just"/>
            <a:r>
              <a:rPr lang="es-CO"/>
              <a:t>Atender quejas de acoso laboral </a:t>
            </a:r>
          </a:p>
          <a:p>
            <a:pPr algn="just"/>
            <a:r>
              <a:rPr lang="es-CO"/>
              <a:t>Tratamiento del acoso laboral </a:t>
            </a:r>
          </a:p>
          <a:p>
            <a:pPr algn="just"/>
            <a:r>
              <a:rPr lang="es-CO"/>
              <a:t>Seguimiento del acoso laboral </a:t>
            </a:r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84416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8BCCE76D-9680-4170-BF44-6B8A45A9DCE4}"/>
              </a:ext>
            </a:extLst>
          </p:cNvPr>
          <p:cNvSpPr txBox="1">
            <a:spLocks/>
          </p:cNvSpPr>
          <p:nvPr/>
        </p:nvSpPr>
        <p:spPr>
          <a:xfrm>
            <a:off x="2350770" y="54800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>
                <a:latin typeface="Arial" panose="020B0604020202020204" pitchFamily="34" charset="0"/>
                <a:cs typeface="Arial" panose="020B0604020202020204" pitchFamily="34" charset="0"/>
              </a:rPr>
              <a:t>PROCEDIMIENTO PARA REPORTAR ACOSO LABORAL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:a16="http://schemas.microsoft.com/office/drawing/2014/main" id="{5FF18F7E-D33A-4D46-B099-A6C6D6A014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470461"/>
              </p:ext>
            </p:extLst>
          </p:nvPr>
        </p:nvGraphicFramePr>
        <p:xfrm>
          <a:off x="2350770" y="200850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4956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62D239FB-9906-4197-A4AE-5D56A201A0A4}"/>
              </a:ext>
            </a:extLst>
          </p:cNvPr>
          <p:cNvSpPr txBox="1">
            <a:spLocks/>
          </p:cNvSpPr>
          <p:nvPr/>
        </p:nvSpPr>
        <p:spPr>
          <a:xfrm>
            <a:off x="1772856" y="604312"/>
            <a:ext cx="9108504" cy="1143000"/>
          </a:xfrm>
          <a:prstGeom prst="rect">
            <a:avLst/>
          </a:prstGeom>
        </p:spPr>
        <p:txBody>
          <a:bodyPr vert="horz" rtlCol="0" anchor="ctr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1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DE PREPARACION Y RESPUESTA ANTE EMERGENCIAS</a:t>
            </a:r>
          </a:p>
        </p:txBody>
      </p:sp>
      <p:sp>
        <p:nvSpPr>
          <p:cNvPr id="4" name="2 Marcador de contenido">
            <a:extLst>
              <a:ext uri="{FF2B5EF4-FFF2-40B4-BE49-F238E27FC236}">
                <a16:creationId xmlns:a16="http://schemas.microsoft.com/office/drawing/2014/main" id="{63B676EE-4279-4E47-897F-0CE54C84FD46}"/>
              </a:ext>
            </a:extLst>
          </p:cNvPr>
          <p:cNvSpPr txBox="1">
            <a:spLocks/>
          </p:cNvSpPr>
          <p:nvPr/>
        </p:nvSpPr>
        <p:spPr bwMode="auto">
          <a:xfrm>
            <a:off x="1772856" y="2837180"/>
            <a:ext cx="900100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7950" indent="0" algn="just" eaLnBrk="1" hangingPunct="1">
              <a:buFont typeface="Wingdings 3" panose="05040102010807070707" pitchFamily="18" charset="2"/>
              <a:buNone/>
            </a:pPr>
            <a:r>
              <a:rPr lang="es-ES_tradnl" altLang="es-CO" sz="2400" dirty="0">
                <a:latin typeface="Arial" panose="020B0604020202020204" pitchFamily="34" charset="0"/>
                <a:cs typeface="Arial" panose="020B0604020202020204" pitchFamily="34" charset="0"/>
              </a:rPr>
              <a:t>Nuestra empresa cuenta con un plan que permite responder efectiva y eficientemente a una emergencia de manera que se reduzca la afectación a las personas, la propiedad y el ambiente. Las brigadas de emergencias corresponden al nivel operativo del plan de emergencias  y se conforman  para enfrentar inicialmente una situación de emergencia o desastre en todas las actividades de </a:t>
            </a:r>
            <a:r>
              <a:rPr lang="es-CO" altLang="es-CO" sz="2400" dirty="0">
                <a:latin typeface="Arial" panose="020B0604020202020204" pitchFamily="34" charset="0"/>
                <a:cs typeface="Arial" panose="020B0604020202020204" pitchFamily="34" charset="0"/>
              </a:rPr>
              <a:t>ARBQUIN INGENIERIA Y MANTENIMIENTO S.A.S</a:t>
            </a:r>
            <a:endParaRPr lang="es-ES" alt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4 Imagen" descr="j0433937">
            <a:extLst>
              <a:ext uri="{FF2B5EF4-FFF2-40B4-BE49-F238E27FC236}">
                <a16:creationId xmlns:a16="http://schemas.microsoft.com/office/drawing/2014/main" id="{ED6E1BB2-6056-424D-9F0A-9A5A536FB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334" y="5648643"/>
            <a:ext cx="1898051" cy="958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502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2 Título">
            <a:extLst>
              <a:ext uri="{FF2B5EF4-FFF2-40B4-BE49-F238E27FC236}">
                <a16:creationId xmlns:a16="http://schemas.microsoft.com/office/drawing/2014/main" id="{2808F210-78D3-4872-A55F-3EA5612110FB}"/>
              </a:ext>
            </a:extLst>
          </p:cNvPr>
          <p:cNvSpPr txBox="1">
            <a:spLocks/>
          </p:cNvSpPr>
          <p:nvPr/>
        </p:nvSpPr>
        <p:spPr>
          <a:xfrm>
            <a:off x="1610585" y="433201"/>
            <a:ext cx="8970830" cy="9397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MX" sz="2800" b="1" dirty="0">
                <a:latin typeface="Arial" panose="020B0604020202020204" pitchFamily="34" charset="0"/>
                <a:cs typeface="Arial" panose="020B0604020202020204" pitchFamily="34" charset="0"/>
              </a:rPr>
              <a:t>FUNCIONES DE LOS BRIGADISTAS EN </a:t>
            </a:r>
            <a:br>
              <a:rPr lang="es-MX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dirty="0">
                <a:latin typeface="Arial" panose="020B0604020202020204" pitchFamily="34" charset="0"/>
                <a:cs typeface="Arial" panose="020B0604020202020204" pitchFamily="34" charset="0"/>
              </a:rPr>
              <a:t>CASO DE PRESENTARSE EMERGENCIAS</a:t>
            </a:r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1 Marcador de contenido">
            <a:extLst>
              <a:ext uri="{FF2B5EF4-FFF2-40B4-BE49-F238E27FC236}">
                <a16:creationId xmlns:a16="http://schemas.microsoft.com/office/drawing/2014/main" id="{0ECB234A-0629-48A9-B46D-6F0105497A71}"/>
              </a:ext>
            </a:extLst>
          </p:cNvPr>
          <p:cNvSpPr txBox="1">
            <a:spLocks/>
          </p:cNvSpPr>
          <p:nvPr/>
        </p:nvSpPr>
        <p:spPr>
          <a:xfrm>
            <a:off x="822960" y="1832657"/>
            <a:ext cx="10561319" cy="37451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pitchFamily="18" charset="2"/>
              <a:buNone/>
            </a:pPr>
            <a:r>
              <a:rPr lang="es-ES" b="1" dirty="0"/>
              <a:t>En caso de Primeros Auxilios: </a:t>
            </a:r>
            <a:endParaRPr lang="es-ES" dirty="0"/>
          </a:p>
          <a:p>
            <a:pPr algn="just"/>
            <a:r>
              <a:rPr lang="es-ES" sz="1800" dirty="0">
                <a:latin typeface="Arial" charset="0"/>
                <a:cs typeface="Arial" charset="0"/>
              </a:rPr>
              <a:t>Prestar los Primeros Auxilios a los lesionados durante la emergencia y hasta que llegue el personal externo especializado. </a:t>
            </a:r>
          </a:p>
          <a:p>
            <a:pPr algn="just"/>
            <a:r>
              <a:rPr lang="es-ES" sz="1800" dirty="0">
                <a:latin typeface="Arial" charset="0"/>
                <a:cs typeface="Arial" charset="0"/>
              </a:rPr>
              <a:t>Bajo orden directo del Jefe de la Brigada, alertar a los servicios de emergencia médicas, dependiendo del tipo y magnitud de la emergencia. </a:t>
            </a:r>
          </a:p>
          <a:p>
            <a:pPr algn="just"/>
            <a:r>
              <a:rPr lang="es-ES" sz="1800" dirty="0">
                <a:latin typeface="Arial" charset="0"/>
                <a:cs typeface="Arial" charset="0"/>
              </a:rPr>
              <a:t>Presentarse y ponerse a disposición del Jefe de la Brigada una vez lleguen al sitio de encuentro final, una vez declarada la emergencia. </a:t>
            </a:r>
          </a:p>
          <a:p>
            <a:pPr algn="just"/>
            <a:r>
              <a:rPr lang="es-ES" sz="1800" dirty="0">
                <a:latin typeface="Arial" charset="0"/>
                <a:cs typeface="Arial" charset="0"/>
              </a:rPr>
              <a:t>Apoyar la remisión de lesionados a centros de atención médica. </a:t>
            </a:r>
          </a:p>
          <a:p>
            <a:pPr algn="just"/>
            <a:r>
              <a:rPr lang="es-ES" sz="1800" dirty="0">
                <a:latin typeface="Arial" charset="0"/>
                <a:cs typeface="Arial" charset="0"/>
              </a:rPr>
              <a:t>Notificar al Jefe de la Brigada cuando se requiera la movilización especial de personas afectadas. </a:t>
            </a:r>
          </a:p>
          <a:p>
            <a:pPr algn="just"/>
            <a:r>
              <a:rPr lang="es-ES" sz="1800" dirty="0">
                <a:latin typeface="Arial" charset="0"/>
                <a:cs typeface="Arial" charset="0"/>
              </a:rPr>
              <a:t>Tomar nota de las personas que sean remitidas a centros de salud, incluyendo nombre, dependencia y lesión, y la comunicará al Jefe de Brigada tan pronto como sea posible</a:t>
            </a:r>
          </a:p>
        </p:txBody>
      </p:sp>
    </p:spTree>
    <p:extLst>
      <p:ext uri="{BB962C8B-B14F-4D97-AF65-F5344CB8AC3E}">
        <p14:creationId xmlns:p14="http://schemas.microsoft.com/office/powerpoint/2010/main" val="3446513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Marcador de contenido">
            <a:extLst>
              <a:ext uri="{FF2B5EF4-FFF2-40B4-BE49-F238E27FC236}">
                <a16:creationId xmlns:a16="http://schemas.microsoft.com/office/drawing/2014/main" id="{09832BA8-0A72-4D0F-BC1C-C5B9EC5B083E}"/>
              </a:ext>
            </a:extLst>
          </p:cNvPr>
          <p:cNvSpPr txBox="1">
            <a:spLocks/>
          </p:cNvSpPr>
          <p:nvPr/>
        </p:nvSpPr>
        <p:spPr>
          <a:xfrm>
            <a:off x="1432560" y="1206124"/>
            <a:ext cx="101545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pitchFamily="18" charset="2"/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En caso de Control y combate de Incendios: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>
              <a:buFont typeface="Wingdings 3" pitchFamily="18" charset="2"/>
              <a:buNone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Tratar de extinguir el fuego con los extintores portátiles localizados en el área, si y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solo si el incendio está en su etapa incipiente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para tratar de controlarlo mientras llegan refuerzos siempre y cuando no esté en peligro su integridad. </a:t>
            </a:r>
          </a:p>
          <a:p>
            <a:pPr algn="just"/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Actuar coordinadamente, con los demás miembros de la brigada.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Prestar apoyo a los cuerpos de socorro externos Bomberos, Cruz Roja, etc. </a:t>
            </a: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Informar a los cuerpos de socorro externo las posibles áreas donde deben concentrar la búsqueda. 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6 Imagen" descr="j0433928">
            <a:extLst>
              <a:ext uri="{FF2B5EF4-FFF2-40B4-BE49-F238E27FC236}">
                <a16:creationId xmlns:a16="http://schemas.microsoft.com/office/drawing/2014/main" id="{F2FE6130-3DA7-4AD1-B237-E2DA1866C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308" y="5251296"/>
            <a:ext cx="1357312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804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C65A-37A8-5090-BC0F-9FB257E33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F5D3628-4AC7-B375-1517-C7D62ED12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6 Imagen" descr="j0433928">
            <a:extLst>
              <a:ext uri="{FF2B5EF4-FFF2-40B4-BE49-F238E27FC236}">
                <a16:creationId xmlns:a16="http://schemas.microsoft.com/office/drawing/2014/main" id="{86D2092F-2EDD-4896-D1A8-5E005F422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220" y="424772"/>
            <a:ext cx="1750693" cy="165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8D6E64F-1C1F-4C39-D07B-E616E7F514CE}"/>
              </a:ext>
            </a:extLst>
          </p:cNvPr>
          <p:cNvSpPr txBox="1"/>
          <p:nvPr/>
        </p:nvSpPr>
        <p:spPr>
          <a:xfrm>
            <a:off x="5132777" y="2327590"/>
            <a:ext cx="61321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Extintor Multipropósito </a:t>
            </a:r>
            <a:r>
              <a:rPr lang="es-MX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apto para extinguir incendios clase A (madera, papel, telas, algodón), B (líquidos inflamables) y C (equipos eléctricos)</a:t>
            </a:r>
            <a:r>
              <a:rPr lang="es-MX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51870A2-5AFA-DF36-9014-3414F365BD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617" t="4306" r="20272" b="5939"/>
          <a:stretch/>
        </p:blipFill>
        <p:spPr>
          <a:xfrm>
            <a:off x="3352009" y="434199"/>
            <a:ext cx="1649690" cy="284689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3C83386-1475-884D-82CF-BC9FE5BC8F19}"/>
              </a:ext>
            </a:extLst>
          </p:cNvPr>
          <p:cNvSpPr txBox="1"/>
          <p:nvPr/>
        </p:nvSpPr>
        <p:spPr>
          <a:xfrm>
            <a:off x="604885" y="1508094"/>
            <a:ext cx="28264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s-MX" b="1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Características:</a:t>
            </a:r>
            <a:endParaRPr lang="es-MX" b="0" i="0" dirty="0">
              <a:solidFill>
                <a:srgbClr val="77777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MX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Manómetro-válvula asegurado debidamente.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MX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Calcomanías con la respectiva información de uso y mantenimiento.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MX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Boquilla ajustada de color negro.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MX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Cilindro resistente en lámina </a:t>
            </a:r>
            <a:r>
              <a:rPr lang="es-MX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r>
              <a:rPr lang="es-MX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rolled</a:t>
            </a:r>
            <a:r>
              <a:rPr lang="es-MX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color amarillo.</a:t>
            </a:r>
          </a:p>
        </p:txBody>
      </p:sp>
      <p:pic>
        <p:nvPicPr>
          <p:cNvPr id="1026" name="Picture 2" descr="Extintor CO2 de 20 libras.">
            <a:extLst>
              <a:ext uri="{FF2B5EF4-FFF2-40B4-BE49-F238E27FC236}">
                <a16:creationId xmlns:a16="http://schemas.microsoft.com/office/drawing/2014/main" id="{496C7ED2-390B-B976-0C8E-AA7B7C46D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1" t="4244" r="29198" b="4330"/>
          <a:stretch/>
        </p:blipFill>
        <p:spPr bwMode="auto">
          <a:xfrm>
            <a:off x="6822650" y="3429000"/>
            <a:ext cx="1649690" cy="32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EE32929-8C76-7F81-B3F7-FA6F1702A960}"/>
              </a:ext>
            </a:extLst>
          </p:cNvPr>
          <p:cNvSpPr txBox="1"/>
          <p:nvPr/>
        </p:nvSpPr>
        <p:spPr>
          <a:xfrm>
            <a:off x="3516198" y="3851347"/>
            <a:ext cx="33818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extintor de dióxido de carbono (CO2), está indicado para </a:t>
            </a:r>
            <a:r>
              <a:rPr lang="es-MX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apagar fuegos en donde exista corriente o electricidad</a:t>
            </a:r>
            <a:r>
              <a:rPr lang="es-MX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MX" b="0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s-MX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por ejemplo, en parkings o garajes, en el hogar (cocinas, cuadros eléctricos) en oficinas, negocios, comercios y empresas, entre otros lugares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02C0C14-1D3F-E42B-6DEC-20C78D03BC25}"/>
              </a:ext>
            </a:extLst>
          </p:cNvPr>
          <p:cNvSpPr txBox="1"/>
          <p:nvPr/>
        </p:nvSpPr>
        <p:spPr>
          <a:xfrm>
            <a:off x="8520711" y="3482015"/>
            <a:ext cx="30354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Características: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/>
              <a:t>Contiene dióxido de carbono CO2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/>
              <a:t>Boquilla difusora de CO2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/>
              <a:t>Manómetro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/>
              <a:t>Manguera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/>
              <a:t>Calcomanías con la respectiva información  de uso y mantenimiento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/>
              <a:t>Cilindro resistente </a:t>
            </a:r>
          </a:p>
        </p:txBody>
      </p:sp>
    </p:spTree>
    <p:extLst>
      <p:ext uri="{BB962C8B-B14F-4D97-AF65-F5344CB8AC3E}">
        <p14:creationId xmlns:p14="http://schemas.microsoft.com/office/powerpoint/2010/main" val="1418996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Marcador de contenido">
            <a:extLst>
              <a:ext uri="{FF2B5EF4-FFF2-40B4-BE49-F238E27FC236}">
                <a16:creationId xmlns:a16="http://schemas.microsoft.com/office/drawing/2014/main" id="{62A6E7A8-A682-48B5-93AB-4245C310F170}"/>
              </a:ext>
            </a:extLst>
          </p:cNvPr>
          <p:cNvSpPr txBox="1">
            <a:spLocks/>
          </p:cNvSpPr>
          <p:nvPr/>
        </p:nvSpPr>
        <p:spPr>
          <a:xfrm>
            <a:off x="431020" y="1321336"/>
            <a:ext cx="1132996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pitchFamily="18" charset="2"/>
              <a:buNone/>
            </a:pPr>
            <a:r>
              <a:rPr lang="es-ES" b="1">
                <a:latin typeface="Arial" panose="020B0604020202020204" pitchFamily="34" charset="0"/>
                <a:cs typeface="Arial" panose="020B0604020202020204" pitchFamily="34" charset="0"/>
              </a:rPr>
              <a:t>En caso de Evacuación y Rescate</a:t>
            </a:r>
            <a:r>
              <a:rPr lang="es-E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 3" pitchFamily="18" charset="2"/>
              <a:buNone/>
            </a:pPr>
            <a:r>
              <a:rPr lang="es-CO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>
                <a:latin typeface="Arial" panose="020B0604020202020204" pitchFamily="34" charset="0"/>
                <a:cs typeface="Arial" panose="020B0604020202020204" pitchFamily="34" charset="0"/>
              </a:rPr>
              <a:t>Dirigir en forma ordenada y correcta la salida (evacuación) de las personas siguiendo las rutas previstas para tal fin hasta el punto de encuentro final. </a:t>
            </a:r>
          </a:p>
          <a:p>
            <a:pPr algn="just"/>
            <a:r>
              <a:rPr lang="es-ES" sz="2400">
                <a:latin typeface="Arial" panose="020B0604020202020204" pitchFamily="34" charset="0"/>
                <a:cs typeface="Arial" panose="020B0604020202020204" pitchFamily="34" charset="0"/>
              </a:rPr>
              <a:t>Asegurarse que todas y cada una de las personas salgan del lugar y mantener el control efectivo sobre las mismas para evitar aglomeraciones y estados de pánico. </a:t>
            </a:r>
          </a:p>
          <a:p>
            <a:pPr algn="just"/>
            <a:r>
              <a:rPr lang="es-ES" sz="2400">
                <a:latin typeface="Arial" panose="020B0604020202020204" pitchFamily="34" charset="0"/>
                <a:cs typeface="Arial" panose="020B0604020202020204" pitchFamily="34" charset="0"/>
              </a:rPr>
              <a:t>Notificar al Jefe de la Brigada si existen personas atrapadas en el lugar o si se necesita ayuda adicional para sacarlas. 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5 Imagen" descr="j0433932">
            <a:extLst>
              <a:ext uri="{FF2B5EF4-FFF2-40B4-BE49-F238E27FC236}">
                <a16:creationId xmlns:a16="http://schemas.microsoft.com/office/drawing/2014/main" id="{E431FEE0-839F-4AC4-B606-F0CD2F203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859" y="4992548"/>
            <a:ext cx="2328990" cy="1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412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4 CuadroTexto">
            <a:extLst>
              <a:ext uri="{FF2B5EF4-FFF2-40B4-BE49-F238E27FC236}">
                <a16:creationId xmlns:a16="http://schemas.microsoft.com/office/drawing/2014/main" id="{22B76405-CBEE-4D67-A745-7D13B1A32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4692" y="3544094"/>
            <a:ext cx="3167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CO" altLang="es-CO" dirty="0">
                <a:solidFill>
                  <a:prstClr val="black"/>
                </a:solidFill>
                <a:ea typeface="MS Gothic" pitchFamily="49" charset="-128"/>
              </a:rPr>
              <a:t>DISMINUCIÓN CONSUMO DE AGUA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CO" altLang="es-CO" dirty="0">
              <a:solidFill>
                <a:prstClr val="black"/>
              </a:solidFill>
              <a:ea typeface="MS Gothic" pitchFamily="49" charset="-128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CO" dirty="0">
              <a:solidFill>
                <a:prstClr val="black"/>
              </a:solidFill>
              <a:ea typeface="MS Gothic" pitchFamily="49" charset="-128"/>
            </a:endParaRPr>
          </a:p>
        </p:txBody>
      </p:sp>
      <p:sp>
        <p:nvSpPr>
          <p:cNvPr id="18" name="4 CuadroTexto">
            <a:extLst>
              <a:ext uri="{FF2B5EF4-FFF2-40B4-BE49-F238E27FC236}">
                <a16:creationId xmlns:a16="http://schemas.microsoft.com/office/drawing/2014/main" id="{C9583A6C-E5D7-44C8-AFDF-71DD056A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6" y="1817688"/>
            <a:ext cx="2654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CO" altLang="es-CO" dirty="0">
                <a:solidFill>
                  <a:prstClr val="black"/>
                </a:solidFill>
                <a:ea typeface="MS Gothic" pitchFamily="49" charset="-128"/>
              </a:rPr>
              <a:t>DISPOSICIÓN DE RESIDUOS SÓLIDOS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CO" altLang="es-CO" dirty="0">
              <a:solidFill>
                <a:prstClr val="black"/>
              </a:solidFill>
              <a:ea typeface="MS Gothic" pitchFamily="49" charset="-128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CO" dirty="0">
              <a:solidFill>
                <a:prstClr val="black"/>
              </a:solidFill>
              <a:ea typeface="MS Gothic" pitchFamily="49" charset="-128"/>
            </a:endParaRPr>
          </a:p>
        </p:txBody>
      </p:sp>
      <p:sp>
        <p:nvSpPr>
          <p:cNvPr id="19" name="5 CuadroTexto">
            <a:extLst>
              <a:ext uri="{FF2B5EF4-FFF2-40B4-BE49-F238E27FC236}">
                <a16:creationId xmlns:a16="http://schemas.microsoft.com/office/drawing/2014/main" id="{D52409DF-C997-4A6C-9E07-63AB87FA8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768" y="1217613"/>
            <a:ext cx="34559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s-CO" altLang="es-CO" dirty="0">
                <a:solidFill>
                  <a:prstClr val="black"/>
                </a:solidFill>
                <a:ea typeface="MS Gothic" pitchFamily="49" charset="-128"/>
              </a:rPr>
              <a:t>DISMINUCIÓN CONSUMO DE ENERGÍA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CO" altLang="es-CO" dirty="0">
              <a:solidFill>
                <a:prstClr val="black"/>
              </a:solidFill>
              <a:ea typeface="MS Gothic" pitchFamily="49" charset="-128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ES" altLang="es-CO" dirty="0">
              <a:solidFill>
                <a:prstClr val="black"/>
              </a:solidFill>
              <a:ea typeface="MS Gothic" pitchFamily="49" charset="-128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F91885DE-F407-4ED1-AEA1-67119AFC2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7" t="33928" r="49615" b="22237"/>
          <a:stretch>
            <a:fillRect/>
          </a:stretch>
        </p:blipFill>
        <p:spPr bwMode="auto">
          <a:xfrm>
            <a:off x="8812212" y="4144169"/>
            <a:ext cx="2232025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AD7AA028-54AF-40FA-B8E2-9AEDC313E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9" t="30705" r="52676" b="20486"/>
          <a:stretch>
            <a:fillRect/>
          </a:stretch>
        </p:blipFill>
        <p:spPr bwMode="auto">
          <a:xfrm>
            <a:off x="9105898" y="1903437"/>
            <a:ext cx="16446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>
            <a:extLst>
              <a:ext uri="{FF2B5EF4-FFF2-40B4-BE49-F238E27FC236}">
                <a16:creationId xmlns:a16="http://schemas.microsoft.com/office/drawing/2014/main" id="{6D12ABF2-A54E-4EED-A7CE-D0FE33752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3" t="30904" r="54128" b="19691"/>
          <a:stretch>
            <a:fillRect/>
          </a:stretch>
        </p:blipFill>
        <p:spPr bwMode="auto">
          <a:xfrm>
            <a:off x="2582466" y="2417763"/>
            <a:ext cx="3181350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3199457-ADF4-439E-985B-42B3C19C32C7}"/>
              </a:ext>
            </a:extLst>
          </p:cNvPr>
          <p:cNvSpPr txBox="1"/>
          <p:nvPr/>
        </p:nvSpPr>
        <p:spPr>
          <a:xfrm>
            <a:off x="2194560" y="680244"/>
            <a:ext cx="5861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ASPECTOS E IMPACTOS AMBIENTALES </a:t>
            </a:r>
            <a:endParaRPr lang="es-CO" sz="2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AF6F2F5-9CAF-2038-F2A9-80BF7A61F71E}"/>
              </a:ext>
            </a:extLst>
          </p:cNvPr>
          <p:cNvSpPr txBox="1"/>
          <p:nvPr/>
        </p:nvSpPr>
        <p:spPr>
          <a:xfrm>
            <a:off x="783702" y="3029237"/>
            <a:ext cx="1505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IMPACTO: </a:t>
            </a:r>
          </a:p>
          <a:p>
            <a:r>
              <a:rPr lang="es-CO" dirty="0"/>
              <a:t>Cambio en el medio ambiente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44EE61-0D12-AA7D-6CBF-34ED318E1CCC}"/>
              </a:ext>
            </a:extLst>
          </p:cNvPr>
          <p:cNvSpPr txBox="1"/>
          <p:nvPr/>
        </p:nvSpPr>
        <p:spPr>
          <a:xfrm>
            <a:off x="5763816" y="2613738"/>
            <a:ext cx="25961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/>
              <a:t>ASPECTOS:</a:t>
            </a:r>
          </a:p>
          <a:p>
            <a:pPr algn="just"/>
            <a:r>
              <a:rPr lang="es-CO" dirty="0"/>
              <a:t>Elementos de las actividades, productos o servicios de una organización que pueden interactuar con el medio ambiente.</a:t>
            </a:r>
          </a:p>
        </p:txBody>
      </p:sp>
    </p:spTree>
    <p:extLst>
      <p:ext uri="{BB962C8B-B14F-4D97-AF65-F5344CB8AC3E}">
        <p14:creationId xmlns:p14="http://schemas.microsoft.com/office/powerpoint/2010/main" val="646997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3DE32D3-79EB-97A8-6C3D-4E7343D020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48" r="4214" b="75653"/>
          <a:stretch/>
        </p:blipFill>
        <p:spPr>
          <a:xfrm>
            <a:off x="2850203" y="91071"/>
            <a:ext cx="6875095" cy="1115053"/>
          </a:xfrm>
          <a:prstGeom prst="rect">
            <a:avLst/>
          </a:prstGeom>
        </p:spPr>
      </p:pic>
      <p:pic>
        <p:nvPicPr>
          <p:cNvPr id="2050" name="Picture 2" descr="Reciclaje de residuos hospitalarios: ¿Qué es y cómo funciona? | Secular.es">
            <a:extLst>
              <a:ext uri="{FF2B5EF4-FFF2-40B4-BE49-F238E27FC236}">
                <a16:creationId xmlns:a16="http://schemas.microsoft.com/office/drawing/2014/main" id="{010356E5-3563-7F0F-260C-753980AA6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11840"/>
          <a:stretch/>
        </p:blipFill>
        <p:spPr bwMode="auto">
          <a:xfrm>
            <a:off x="1439694" y="1070043"/>
            <a:ext cx="9418806" cy="544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920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2256143F-C650-486B-9C76-54885F9851E2}"/>
              </a:ext>
            </a:extLst>
          </p:cNvPr>
          <p:cNvSpPr txBox="1">
            <a:spLocks/>
          </p:cNvSpPr>
          <p:nvPr/>
        </p:nvSpPr>
        <p:spPr>
          <a:xfrm>
            <a:off x="2423592" y="578634"/>
            <a:ext cx="7554416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>
                <a:latin typeface="Arial" panose="020B0604020202020204" pitchFamily="34" charset="0"/>
                <a:cs typeface="Arial" panose="020B0604020202020204" pitchFamily="34" charset="0"/>
              </a:rPr>
              <a:t>IDENTIFICACION DE PELIGROS EVALUACION Y VALORACION DE LOS RIESGOS</a:t>
            </a:r>
            <a:endParaRPr lang="es-C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2 Marcador de contenido">
            <a:extLst>
              <a:ext uri="{FF2B5EF4-FFF2-40B4-BE49-F238E27FC236}">
                <a16:creationId xmlns:a16="http://schemas.microsoft.com/office/drawing/2014/main" id="{ACB52159-CF92-430D-881A-7F92D4847B31}"/>
              </a:ext>
            </a:extLst>
          </p:cNvPr>
          <p:cNvSpPr txBox="1">
            <a:spLocks/>
          </p:cNvSpPr>
          <p:nvPr/>
        </p:nvSpPr>
        <p:spPr>
          <a:xfrm>
            <a:off x="2152650" y="2215619"/>
            <a:ext cx="7886700" cy="33927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endParaRPr lang="es-ES_tradnl" sz="2400" b="1" i="1" dirty="0"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es-ES_tradnl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PELIGRO:</a:t>
            </a:r>
            <a:r>
              <a:rPr lang="es-ES_trad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2400" dirty="0">
                <a:latin typeface="Arial" panose="020B0604020202020204" pitchFamily="34" charset="0"/>
                <a:cs typeface="Arial" panose="020B0604020202020204" pitchFamily="34" charset="0"/>
              </a:rPr>
              <a:t>Fuente, situación o acto con potencial de daño en términos de lesión o enfermedad, daño a la propiedad, al ambiente de trabajo o una combinación de estos</a:t>
            </a:r>
          </a:p>
          <a:p>
            <a:pPr marL="109728" indent="0">
              <a:buFont typeface="Arial" panose="020B0604020202020204" pitchFamily="34" charset="0"/>
              <a:buNone/>
            </a:pPr>
            <a:endParaRPr lang="es-ES_tradnl" dirty="0"/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es-ES_tradnl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RIESGO:</a:t>
            </a:r>
            <a:r>
              <a:rPr lang="es-ES_tradn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2400" dirty="0">
                <a:latin typeface="Arial" panose="020B0604020202020204" pitchFamily="34" charset="0"/>
                <a:cs typeface="Arial" panose="020B0604020202020204" pitchFamily="34" charset="0"/>
              </a:rPr>
              <a:t>Combinación de la probabilidad y la consecuencia de que ocurra un evento peligroso</a:t>
            </a:r>
            <a:endParaRPr lang="es-CO" sz="2400" b="1" dirty="0">
              <a:solidFill>
                <a:srgbClr val="33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44815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AF1628B6-8F7A-4C6C-B365-5A4DC7A27CA2}"/>
              </a:ext>
            </a:extLst>
          </p:cNvPr>
          <p:cNvSpPr txBox="1">
            <a:spLocks/>
          </p:cNvSpPr>
          <p:nvPr/>
        </p:nvSpPr>
        <p:spPr>
          <a:xfrm>
            <a:off x="1920110" y="291043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C00000"/>
                </a:solidFill>
                <a:latin typeface="Arial Black" pitchFamily="34" charset="0"/>
              </a:rPr>
              <a:t>DEBERES DE LOS TRABAJADORES</a:t>
            </a:r>
          </a:p>
        </p:txBody>
      </p:sp>
      <p:sp>
        <p:nvSpPr>
          <p:cNvPr id="4" name="2 Marcador de contenido">
            <a:extLst>
              <a:ext uri="{FF2B5EF4-FFF2-40B4-BE49-F238E27FC236}">
                <a16:creationId xmlns:a16="http://schemas.microsoft.com/office/drawing/2014/main" id="{979BD3CF-59C2-43CC-A1EC-2545E59EEDB8}"/>
              </a:ext>
            </a:extLst>
          </p:cNvPr>
          <p:cNvSpPr txBox="1">
            <a:spLocks/>
          </p:cNvSpPr>
          <p:nvPr/>
        </p:nvSpPr>
        <p:spPr>
          <a:xfrm>
            <a:off x="1909766" y="1227147"/>
            <a:ext cx="8229600" cy="525658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s-ES" b="1"/>
              <a:t> </a:t>
            </a:r>
            <a:endParaRPr lang="es-CO"/>
          </a:p>
          <a:p>
            <a:pPr algn="just"/>
            <a:r>
              <a:rPr lang="es-ES" sz="3600">
                <a:latin typeface="Arial" pitchFamily="34" charset="0"/>
                <a:cs typeface="Arial" pitchFamily="34" charset="0"/>
              </a:rPr>
              <a:t>Cumplir un horario de trabajo establecido por la persona encargada del área  de acuerdo a lo contratado</a:t>
            </a:r>
            <a:endParaRPr lang="es-CO" sz="360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360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3600">
                <a:latin typeface="Arial" pitchFamily="34" charset="0"/>
                <a:cs typeface="Arial" pitchFamily="34" charset="0"/>
              </a:rPr>
              <a:t>Cumplir con los compromisos adquiridos en el momento de su ingreso a </a:t>
            </a:r>
            <a:r>
              <a:rPr lang="es-CO" sz="3600">
                <a:latin typeface="Arial" pitchFamily="34" charset="0"/>
                <a:cs typeface="Arial" pitchFamily="34" charset="0"/>
              </a:rPr>
              <a:t>ARBQUIN INGENIERIA Y MANTENIMIENTO S.A.S</a:t>
            </a:r>
            <a:r>
              <a:rPr lang="es-ES" sz="3600">
                <a:latin typeface="Arial" pitchFamily="34" charset="0"/>
                <a:cs typeface="Arial" pitchFamily="34" charset="0"/>
              </a:rPr>
              <a:t> .</a:t>
            </a:r>
            <a:endParaRPr lang="es-CO" sz="360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360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3600">
                <a:latin typeface="Arial" pitchFamily="34" charset="0"/>
                <a:cs typeface="Arial" pitchFamily="34" charset="0"/>
              </a:rPr>
              <a:t>Portar en adecuadas condiciones de uso los elementos de Dotación y de Protección personal.</a:t>
            </a:r>
            <a:endParaRPr lang="es-CO" sz="360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360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3600">
                <a:latin typeface="Arial" pitchFamily="34" charset="0"/>
                <a:cs typeface="Arial" pitchFamily="34" charset="0"/>
              </a:rPr>
              <a:t>Participar en los programas que se adelanten en materia de seguridad industrial, salud en el Trabajo, Calidad y medio ambiente.</a:t>
            </a:r>
            <a:endParaRPr lang="es-CO" sz="3600"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9172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6293F5CA-30BB-4500-AFF2-3B931F655907}"/>
              </a:ext>
            </a:extLst>
          </p:cNvPr>
          <p:cNvSpPr txBox="1">
            <a:spLocks/>
          </p:cNvSpPr>
          <p:nvPr/>
        </p:nvSpPr>
        <p:spPr>
          <a:xfrm>
            <a:off x="2220144" y="305931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>
                <a:solidFill>
                  <a:srgbClr val="C00000"/>
                </a:solidFill>
                <a:latin typeface="Arial Black" pitchFamily="34" charset="0"/>
              </a:rPr>
              <a:t>DERECHOS</a:t>
            </a:r>
          </a:p>
        </p:txBody>
      </p:sp>
      <p:sp>
        <p:nvSpPr>
          <p:cNvPr id="4" name="2 Marcador de contenido">
            <a:extLst>
              <a:ext uri="{FF2B5EF4-FFF2-40B4-BE49-F238E27FC236}">
                <a16:creationId xmlns:a16="http://schemas.microsoft.com/office/drawing/2014/main" id="{4288F88E-67B6-45CD-8BB5-D6B97FB34EB6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11384280" cy="498383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El trabajador tiene derecho a: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 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Recibir remuneración  salarial por la prestación de sus servicios a la empresa.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A ser afiliado al sistema de seguridad social.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A ser llamado a descargos en el momento de incurriera en una falta 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A que los llamados de atención verbales sean personales.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Disfrutar de espacios recreativos e informativos que contribuyan a su sano esparcimiento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Recibir sus implementos de seguridad y aquellos necesarios para el desarrollo de sus labores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dirty="0">
                <a:latin typeface="Arial" pitchFamily="34" charset="0"/>
                <a:cs typeface="Arial" pitchFamily="34" charset="0"/>
              </a:rPr>
              <a:t>A ser respetada su vida personal. </a:t>
            </a:r>
            <a:endParaRPr lang="es-CO" dirty="0"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9196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2 Título">
            <a:extLst>
              <a:ext uri="{FF2B5EF4-FFF2-40B4-BE49-F238E27FC236}">
                <a16:creationId xmlns:a16="http://schemas.microsoft.com/office/drawing/2014/main" id="{A0C123C7-55DC-4F70-A34E-D87F5673D47E}"/>
              </a:ext>
            </a:extLst>
          </p:cNvPr>
          <p:cNvSpPr txBox="1">
            <a:spLocks/>
          </p:cNvSpPr>
          <p:nvPr/>
        </p:nvSpPr>
        <p:spPr>
          <a:xfrm>
            <a:off x="1615440" y="291043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  <a:t>REGLAMENTO INTERNO</a:t>
            </a:r>
            <a:br>
              <a:rPr lang="es-E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</a:br>
            <a:r>
              <a:rPr lang="es-E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  <a:t>DE TRABAJO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hlinkClick r:id="rId3" action="ppaction://hlinkfile"/>
            </a:endParaRPr>
          </a:p>
        </p:txBody>
      </p:sp>
      <p:sp>
        <p:nvSpPr>
          <p:cNvPr id="4" name="3 Marcador de contenido">
            <a:extLst>
              <a:ext uri="{FF2B5EF4-FFF2-40B4-BE49-F238E27FC236}">
                <a16:creationId xmlns:a16="http://schemas.microsoft.com/office/drawing/2014/main" id="{512126FA-A61D-4227-A1D0-D5E43DE355D8}"/>
              </a:ext>
            </a:extLst>
          </p:cNvPr>
          <p:cNvSpPr txBox="1">
            <a:spLocks/>
          </p:cNvSpPr>
          <p:nvPr/>
        </p:nvSpPr>
        <p:spPr>
          <a:xfrm>
            <a:off x="1481768" y="1424419"/>
            <a:ext cx="10024432" cy="3979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950" indent="0" algn="just">
              <a:buFont typeface="Wingdings 3" panose="05040102010807070707" pitchFamily="18" charset="2"/>
              <a:buNone/>
            </a:pPr>
            <a:r>
              <a:rPr lang="es-ES" altLang="es-CO" sz="1800" dirty="0">
                <a:latin typeface="Arial" panose="020B0604020202020204" pitchFamily="34" charset="0"/>
                <a:cs typeface="Arial" panose="020B0604020202020204" pitchFamily="34" charset="0"/>
              </a:rPr>
              <a:t>El reglamento interno de trabajo (RIT) es un documento de suma importancia en toda empresa, debido a que se convierte en norma reguladora de las relaciones internas de la empresa con el trabajador.</a:t>
            </a:r>
          </a:p>
          <a:p>
            <a:pPr marL="107950" indent="0" algn="just">
              <a:buFont typeface="Wingdings 3" panose="05040102010807070707" pitchFamily="18" charset="2"/>
              <a:buNone/>
            </a:pPr>
            <a:r>
              <a:rPr lang="es-ES" altLang="es-CO" sz="1800" dirty="0">
                <a:latin typeface="Arial" panose="020B0604020202020204" pitchFamily="34" charset="0"/>
                <a:cs typeface="Arial" panose="020B0604020202020204" pitchFamily="34" charset="0"/>
              </a:rPr>
              <a:t>El RIT, siempre que no afecte los derechos mínimos del trabajador, es una herramienta indispensable para resolver los conflictos que se llegaren a presentar dentro de la empresa, y es tan importante que, si no existiera sería muy difícil sancionar a un trabajador por algún acto impropio, puesto que no habría ninguna sustentación normativa o regulatoria que ampare una decisión sancionatoria.</a:t>
            </a:r>
          </a:p>
          <a:p>
            <a:pPr marL="107950" indent="0" algn="just">
              <a:buFont typeface="Wingdings 3" panose="05040102010807070707" pitchFamily="18" charset="2"/>
              <a:buNone/>
            </a:pPr>
            <a:r>
              <a:rPr lang="es-ES" altLang="es-CO" sz="1800" dirty="0">
                <a:latin typeface="Arial" panose="020B0604020202020204" pitchFamily="34" charset="0"/>
                <a:cs typeface="Arial" panose="020B0604020202020204" pitchFamily="34" charset="0"/>
              </a:rPr>
              <a:t>El RIT, se encarga de contemplar aquellos aspectos no contemplados de forma expresa por la ley, o que simplemente han quedado al libre albedrío de las partes.</a:t>
            </a:r>
          </a:p>
          <a:p>
            <a:pPr marL="107950" indent="0" algn="just">
              <a:buFont typeface="Wingdings 3" panose="05040102010807070707" pitchFamily="18" charset="2"/>
              <a:buNone/>
            </a:pPr>
            <a:r>
              <a:rPr lang="es-ES" altLang="es-CO" sz="1800" dirty="0">
                <a:latin typeface="Arial" panose="020B0604020202020204" pitchFamily="34" charset="0"/>
                <a:cs typeface="Arial" panose="020B0604020202020204" pitchFamily="34" charset="0"/>
              </a:rPr>
              <a:t>Resulta pertinente recalcar la importancia del RIT, puesto  que este será el que sirva de guía y de herramienta para mantener el orden dentro de la empresa.</a:t>
            </a:r>
          </a:p>
          <a:p>
            <a:pPr marL="107950" indent="0" algn="just">
              <a:buFont typeface="Wingdings 3" panose="05040102010807070707" pitchFamily="18" charset="2"/>
              <a:buNone/>
            </a:pPr>
            <a:r>
              <a:rPr lang="es-ES" altLang="es-CO" sz="1800" dirty="0">
                <a:latin typeface="Arial" panose="020B0604020202020204" pitchFamily="34" charset="0"/>
                <a:cs typeface="Arial" panose="020B0604020202020204" pitchFamily="34" charset="0"/>
              </a:rPr>
              <a:t>No hay que olvidar que el empleador no puede imponer una sanción no prevista en el RIT, y si no hay reglamento no habrá posibilidad de sancionar a un empleado.</a:t>
            </a:r>
          </a:p>
          <a:p>
            <a:pPr marL="107950" indent="0" algn="ctr">
              <a:buFont typeface="Wingdings 3" panose="05040102010807070707" pitchFamily="18" charset="2"/>
              <a:buNone/>
            </a:pPr>
            <a:endParaRPr lang="es-ES" alt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18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2 Título">
            <a:extLst>
              <a:ext uri="{FF2B5EF4-FFF2-40B4-BE49-F238E27FC236}">
                <a16:creationId xmlns:a16="http://schemas.microsoft.com/office/drawing/2014/main" id="{0B6B4EF8-9842-474A-B207-D5B567B0B3DD}"/>
              </a:ext>
            </a:extLst>
          </p:cNvPr>
          <p:cNvSpPr txBox="1">
            <a:spLocks/>
          </p:cNvSpPr>
          <p:nvPr/>
        </p:nvSpPr>
        <p:spPr>
          <a:xfrm>
            <a:off x="1676400" y="291043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file"/>
              </a:rPr>
              <a:t>REGLAMENTO DE HIGIENE Y</a:t>
            </a:r>
            <a:b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file"/>
              </a:rPr>
            </a:br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file"/>
              </a:rPr>
              <a:t> SEGURIDAD INDUSTRIAL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 action="ppaction://hlinkfile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31D8A39-613A-4DD1-AF77-72741B2F72EC}"/>
              </a:ext>
            </a:extLst>
          </p:cNvPr>
          <p:cNvSpPr/>
          <p:nvPr/>
        </p:nvSpPr>
        <p:spPr>
          <a:xfrm>
            <a:off x="1021080" y="1445401"/>
            <a:ext cx="105613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El Reglamento de Higiene y Seguridad Industrial es un documento técnico que hace parte de las exigencias legales colombianas en el contexto del Sistema General de Riesgos Laborales y la implementación de la Seguridad y Salud en el Trabajo. </a:t>
            </a:r>
          </a:p>
          <a:p>
            <a:pPr algn="just"/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De acuerdo con el Código Sustantivo del Trabajo “Los empleadores que tengan a su servicio diez (10) o más trabajadores permanentes deben elaborar un reglamento especial de higiene y seguridad, a más tardar dentro de los tres (3) meses siguientes a la iniciación de labores, si se trata de un nuevo establecimiento. El Ministerio de la Protección Social vigilará el cumplimiento de esta disposición”. CST. Artículo 349 - Modificado por el art. 55, Ley 962 de 2005.</a:t>
            </a:r>
          </a:p>
          <a:p>
            <a:pPr algn="just"/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es-CO" sz="1400" b="1" dirty="0"/>
              <a:t>RIESGOS A LOS QUE ESTAMOS EXPUESTOS</a:t>
            </a:r>
            <a:r>
              <a:rPr lang="es-CO" sz="1400" dirty="0"/>
              <a:t>:</a:t>
            </a:r>
          </a:p>
          <a:p>
            <a:pPr marL="109728" indent="0" algn="just">
              <a:buNone/>
            </a:pPr>
            <a:endParaRPr lang="es-CO" sz="1400" dirty="0"/>
          </a:p>
          <a:p>
            <a:pPr algn="just"/>
            <a:r>
              <a:rPr lang="es-CO" sz="1400" b="1" dirty="0"/>
              <a:t>Psicosocial</a:t>
            </a:r>
            <a:r>
              <a:rPr lang="es-CO" sz="1400" dirty="0"/>
              <a:t> (carga laboral, rotación de turnos)</a:t>
            </a:r>
          </a:p>
          <a:p>
            <a:pPr algn="just"/>
            <a:r>
              <a:rPr lang="es-CO" sz="1400" b="1" dirty="0"/>
              <a:t>Biomecánico</a:t>
            </a:r>
            <a:r>
              <a:rPr lang="es-CO" sz="1400" dirty="0"/>
              <a:t> (Posturas dinámica, estática y movimientos repetitivos) </a:t>
            </a:r>
          </a:p>
          <a:p>
            <a:pPr algn="just"/>
            <a:r>
              <a:rPr lang="es-CO" sz="1400" b="1" dirty="0"/>
              <a:t>Publico</a:t>
            </a:r>
            <a:r>
              <a:rPr lang="es-CO" sz="1400" dirty="0"/>
              <a:t> (Robos, atracos, secuestros, asonadas)</a:t>
            </a:r>
          </a:p>
          <a:p>
            <a:pPr algn="just"/>
            <a:r>
              <a:rPr lang="es-CO" sz="1400" b="1" dirty="0"/>
              <a:t>Mecánicos</a:t>
            </a:r>
            <a:r>
              <a:rPr lang="es-CO" sz="1400" b="1" dirty="0">
                <a:sym typeface="Wingdings" panose="05000000000000000000" pitchFamily="2" charset="2"/>
              </a:rPr>
              <a:t>: </a:t>
            </a:r>
            <a:r>
              <a:rPr lang="es-CO" sz="1400" dirty="0">
                <a:sym typeface="Wingdings" panose="05000000000000000000" pitchFamily="2" charset="2"/>
              </a:rPr>
              <a:t>(manipulación de maquinaria y equipos, </a:t>
            </a:r>
            <a:r>
              <a:rPr lang="es-CO" sz="1400" dirty="0" err="1">
                <a:sym typeface="Wingdings" panose="05000000000000000000" pitchFamily="2" charset="2"/>
              </a:rPr>
              <a:t>etc</a:t>
            </a:r>
            <a:r>
              <a:rPr lang="es-CO" sz="1400" dirty="0">
                <a:sym typeface="Wingdings" panose="05000000000000000000" pitchFamily="2" charset="2"/>
              </a:rPr>
              <a:t>)</a:t>
            </a:r>
          </a:p>
          <a:p>
            <a:pPr algn="just"/>
            <a:r>
              <a:rPr lang="es-CO" sz="1400" b="1" dirty="0"/>
              <a:t>Locativos: </a:t>
            </a:r>
            <a:r>
              <a:rPr lang="es-CO" sz="1400" dirty="0"/>
              <a:t>(caídas del mismo nivel, derrumbe de estructuras, golpes por caídas de objetos, atrapamiento, contacto eléctrico, pisos lisos o </a:t>
            </a:r>
            <a:r>
              <a:rPr lang="es-CO" sz="1400" b="1" dirty="0"/>
              <a:t>resbalosos</a:t>
            </a:r>
            <a:r>
              <a:rPr lang="es-CO" sz="1400" dirty="0"/>
              <a:t>,)</a:t>
            </a:r>
          </a:p>
          <a:p>
            <a:pPr algn="just"/>
            <a:r>
              <a:rPr lang="es-CO" sz="1400" b="1" dirty="0"/>
              <a:t>Transporte</a:t>
            </a:r>
            <a:r>
              <a:rPr lang="es-CO" sz="1400" dirty="0">
                <a:sym typeface="Wingdings" panose="05000000000000000000" pitchFamily="2" charset="2"/>
              </a:rPr>
              <a:t>:( atropellamiento)</a:t>
            </a:r>
            <a:endParaRPr lang="es-CO" sz="1400" dirty="0"/>
          </a:p>
          <a:p>
            <a:pPr algn="just"/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El Reglamento de Higiene y Seguridad Industrial se actualiza cada vez que haya cambios que lo indiquen, para garantizar que se mantiene actualizado. </a:t>
            </a:r>
          </a:p>
        </p:txBody>
      </p:sp>
    </p:spTree>
    <p:extLst>
      <p:ext uri="{BB962C8B-B14F-4D97-AF65-F5344CB8AC3E}">
        <p14:creationId xmlns:p14="http://schemas.microsoft.com/office/powerpoint/2010/main" val="2077592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B121E29D-C513-4381-B1E7-9BB27C93F6FB}"/>
              </a:ext>
            </a:extLst>
          </p:cNvPr>
          <p:cNvSpPr txBox="1">
            <a:spLocks/>
          </p:cNvSpPr>
          <p:nvPr/>
        </p:nvSpPr>
        <p:spPr>
          <a:xfrm>
            <a:off x="2055168" y="291043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>
                <a:latin typeface="Arial Black" pitchFamily="34" charset="0"/>
                <a:hlinkClick r:id="rId3" action="ppaction://hlinkfile"/>
              </a:rPr>
              <a:t>TABLA DE PELIGROS</a:t>
            </a:r>
            <a:br>
              <a:rPr lang="es-CO">
                <a:latin typeface="Arial Black" pitchFamily="34" charset="0"/>
                <a:hlinkClick r:id="rId3" action="ppaction://hlinkfile"/>
              </a:rPr>
            </a:br>
            <a:r>
              <a:rPr lang="es-CO" sz="1800">
                <a:latin typeface="Arial Black" pitchFamily="34" charset="0"/>
                <a:hlinkClick r:id="rId3" action="ppaction://hlinkfile"/>
              </a:rPr>
              <a:t>SEGÚN METODOLOGIA GTC 45</a:t>
            </a:r>
            <a:endParaRPr lang="es-CO" sz="1800" dirty="0">
              <a:latin typeface="Arial Black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E6D4AF-8DCA-4AF9-A972-C06DBA8903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01" t="23453" r="15537" b="12594"/>
          <a:stretch/>
        </p:blipFill>
        <p:spPr>
          <a:xfrm>
            <a:off x="1687724" y="1553060"/>
            <a:ext cx="8964488" cy="466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89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AE1176A-FD29-C7D0-C36E-FDA2F7B1D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637" y="1466015"/>
            <a:ext cx="7324725" cy="50006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349F322-9BBF-05CD-B81A-E9739FD4DB83}"/>
              </a:ext>
            </a:extLst>
          </p:cNvPr>
          <p:cNvSpPr txBox="1"/>
          <p:nvPr/>
        </p:nvSpPr>
        <p:spPr>
          <a:xfrm>
            <a:off x="3874416" y="669303"/>
            <a:ext cx="4402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/>
              <a:t>MAPA DE PROCESOS</a:t>
            </a:r>
          </a:p>
        </p:txBody>
      </p:sp>
    </p:spTree>
    <p:extLst>
      <p:ext uri="{BB962C8B-B14F-4D97-AF65-F5344CB8AC3E}">
        <p14:creationId xmlns:p14="http://schemas.microsoft.com/office/powerpoint/2010/main" val="477435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389970-D918-A2D0-468A-1130DFDE5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167" y="1027014"/>
            <a:ext cx="9594047" cy="568488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819E340-DD24-22D7-30F2-6998AEFA93A1}"/>
              </a:ext>
            </a:extLst>
          </p:cNvPr>
          <p:cNvSpPr txBox="1"/>
          <p:nvPr/>
        </p:nvSpPr>
        <p:spPr>
          <a:xfrm>
            <a:off x="4656842" y="366641"/>
            <a:ext cx="3403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/>
              <a:t>ORGANIGRAMA</a:t>
            </a:r>
          </a:p>
        </p:txBody>
      </p:sp>
    </p:spTree>
    <p:extLst>
      <p:ext uri="{BB962C8B-B14F-4D97-AF65-F5344CB8AC3E}">
        <p14:creationId xmlns:p14="http://schemas.microsoft.com/office/powerpoint/2010/main" val="326719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2FD05E-A41B-4798-8F17-90AE3F37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5" y="291043"/>
            <a:ext cx="1304881" cy="915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E182F4B-A339-91E1-ECE2-97FBA09CFB96}"/>
              </a:ext>
            </a:extLst>
          </p:cNvPr>
          <p:cNvSpPr/>
          <p:nvPr/>
        </p:nvSpPr>
        <p:spPr>
          <a:xfrm>
            <a:off x="4146836" y="5107219"/>
            <a:ext cx="3219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Gracias…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0BB9A1-C6EC-9DCF-A127-8AE78A96E7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04" t="-1" b="6743"/>
          <a:stretch/>
        </p:blipFill>
        <p:spPr>
          <a:xfrm>
            <a:off x="6816823" y="1619192"/>
            <a:ext cx="1099226" cy="394969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13E798F-AD58-8BD3-325D-E3373D9A5F5A}"/>
              </a:ext>
            </a:extLst>
          </p:cNvPr>
          <p:cNvSpPr txBox="1"/>
          <p:nvPr/>
        </p:nvSpPr>
        <p:spPr>
          <a:xfrm>
            <a:off x="4338535" y="3906890"/>
            <a:ext cx="26047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DIANA YAZMIN MEDINA</a:t>
            </a:r>
          </a:p>
          <a:p>
            <a:r>
              <a:rPr lang="es-CO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______________________</a:t>
            </a:r>
            <a:r>
              <a:rPr lang="es-CO" dirty="0"/>
              <a:t>COORDINADORA SST</a:t>
            </a:r>
          </a:p>
          <a:p>
            <a:r>
              <a:rPr lang="es-CO" dirty="0"/>
              <a:t>ARBQUIN INGENIERIA Y MANTENIMIENTO S.A.S.</a:t>
            </a:r>
          </a:p>
        </p:txBody>
      </p:sp>
    </p:spTree>
    <p:extLst>
      <p:ext uri="{BB962C8B-B14F-4D97-AF65-F5344CB8AC3E}">
        <p14:creationId xmlns:p14="http://schemas.microsoft.com/office/powerpoint/2010/main" val="23331960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45de5fd-b7a5-4e60-a809-86478567b79d}" enabled="1" method="Privileged" siteId="{a4305987-cf78-4f93-9d64-bf18af65397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3743</Words>
  <Application>Microsoft Office PowerPoint</Application>
  <PresentationFormat>Panorámica</PresentationFormat>
  <Paragraphs>256</Paragraphs>
  <Slides>36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51" baseType="lpstr">
      <vt:lpstr>MS Gothic</vt:lpstr>
      <vt:lpstr>Aptos</vt:lpstr>
      <vt:lpstr>Aptos Display</vt:lpstr>
      <vt:lpstr>Aptos Narrow</vt:lpstr>
      <vt:lpstr>Arial</vt:lpstr>
      <vt:lpstr>Arial Black</vt:lpstr>
      <vt:lpstr>Arial Rounded MT Bold</vt:lpstr>
      <vt:lpstr>Calibri</vt:lpstr>
      <vt:lpstr>Google Sans</vt:lpstr>
      <vt:lpstr>Symbol</vt:lpstr>
      <vt:lpstr>Times New Roman</vt:lpstr>
      <vt:lpstr>Wingdings</vt:lpstr>
      <vt:lpstr>Wingdings 3</vt:lpstr>
      <vt:lpstr>Tema de Office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Entorno Andina (Cenit Transporte y Logistica de Hidrocarburos S.A.S)</dc:creator>
  <cp:lastModifiedBy>Arbquin SAS</cp:lastModifiedBy>
  <cp:revision>20</cp:revision>
  <dcterms:created xsi:type="dcterms:W3CDTF">2025-01-03T14:26:32Z</dcterms:created>
  <dcterms:modified xsi:type="dcterms:W3CDTF">2025-01-09T16:56:52Z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2025-01-07T16:56:00Z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2bf2ab34-3b79-4224-9330-617996fe982c</vt:lpwstr>
  </property>
  <property fmtid="{D5CDD505-2E9C-101B-9397-08002B2CF9AE}" pid="7" name="MSIP_Label_defa4170-0d19-0005-0004-bc88714345d2_ActionId">
    <vt:lpwstr>f574efde-caa9-4fa1-9cbc-fd53cee1075b</vt:lpwstr>
  </property>
  <property fmtid="{D5CDD505-2E9C-101B-9397-08002B2CF9AE}" pid="8" name="MSIP_Label_defa4170-0d19-0005-0004-bc88714345d2_ContentBits">
    <vt:lpwstr>0</vt:lpwstr>
  </property>
</Properties>
</file>